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57"/>
  </p:notesMasterIdLst>
  <p:sldIdLst>
    <p:sldId id="256" r:id="rId2"/>
    <p:sldId id="258" r:id="rId3"/>
    <p:sldId id="259" r:id="rId4"/>
    <p:sldId id="270" r:id="rId5"/>
    <p:sldId id="265" r:id="rId6"/>
    <p:sldId id="264" r:id="rId7"/>
    <p:sldId id="269" r:id="rId8"/>
    <p:sldId id="266" r:id="rId9"/>
    <p:sldId id="275" r:id="rId10"/>
    <p:sldId id="276" r:id="rId11"/>
    <p:sldId id="277" r:id="rId12"/>
    <p:sldId id="278" r:id="rId13"/>
    <p:sldId id="273" r:id="rId14"/>
    <p:sldId id="279" r:id="rId15"/>
    <p:sldId id="280" r:id="rId16"/>
    <p:sldId id="267" r:id="rId17"/>
    <p:sldId id="281" r:id="rId18"/>
    <p:sldId id="284" r:id="rId19"/>
    <p:sldId id="291" r:id="rId20"/>
    <p:sldId id="302" r:id="rId21"/>
    <p:sldId id="314" r:id="rId22"/>
    <p:sldId id="292" r:id="rId23"/>
    <p:sldId id="303" r:id="rId24"/>
    <p:sldId id="313" r:id="rId25"/>
    <p:sldId id="293" r:id="rId26"/>
    <p:sldId id="304" r:id="rId27"/>
    <p:sldId id="312" r:id="rId28"/>
    <p:sldId id="294" r:id="rId29"/>
    <p:sldId id="305" r:id="rId30"/>
    <p:sldId id="311" r:id="rId31"/>
    <p:sldId id="295" r:id="rId32"/>
    <p:sldId id="306" r:id="rId33"/>
    <p:sldId id="308" r:id="rId34"/>
    <p:sldId id="310" r:id="rId35"/>
    <p:sldId id="296" r:id="rId36"/>
    <p:sldId id="307" r:id="rId37"/>
    <p:sldId id="309" r:id="rId38"/>
    <p:sldId id="300" r:id="rId39"/>
    <p:sldId id="297" r:id="rId40"/>
    <p:sldId id="301" r:id="rId41"/>
    <p:sldId id="298" r:id="rId42"/>
    <p:sldId id="299" r:id="rId43"/>
    <p:sldId id="272" r:id="rId44"/>
    <p:sldId id="274" r:id="rId45"/>
    <p:sldId id="268" r:id="rId46"/>
    <p:sldId id="320" r:id="rId47"/>
    <p:sldId id="321" r:id="rId48"/>
    <p:sldId id="322" r:id="rId49"/>
    <p:sldId id="323" r:id="rId50"/>
    <p:sldId id="324" r:id="rId51"/>
    <p:sldId id="325" r:id="rId52"/>
    <p:sldId id="326" r:id="rId53"/>
    <p:sldId id="327" r:id="rId54"/>
    <p:sldId id="328" r:id="rId55"/>
    <p:sldId id="329"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00FFFF"/>
    <a:srgbClr val="00FF00"/>
    <a:srgbClr val="D6A300"/>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0909" autoAdjust="0"/>
  </p:normalViewPr>
  <p:slideViewPr>
    <p:cSldViewPr snapToGrid="0">
      <p:cViewPr varScale="1">
        <p:scale>
          <a:sx n="72" d="100"/>
          <a:sy n="72" d="100"/>
        </p:scale>
        <p:origin x="63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F37ED-AD45-405B-8529-C2DAD32C6BD3}" type="datetimeFigureOut">
              <a:rPr lang="en-US" smtClean="0"/>
              <a:t>10/16/2019</a:t>
            </a:fld>
            <a:endParaRPr lang="en-US"/>
          </a:p>
        </p:txBody>
      </p:sp>
      <p:sp>
        <p:nvSpPr>
          <p:cNvPr id="4" name="Chỗ dành sẵn cho Hình ảnh của Bản chiế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Chỗ dành sẵn cho Ghi ch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6" name="Chỗ dành sẵn cho Chân trang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Chỗ dành sẵn cho Số hiệu Bản chiế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D26550-DC37-4F68-952C-AD41E921A82B}" type="slidenum">
              <a:rPr lang="en-US" smtClean="0"/>
              <a:t>‹#›</a:t>
            </a:fld>
            <a:endParaRPr lang="en-US"/>
          </a:p>
        </p:txBody>
      </p:sp>
    </p:spTree>
    <p:extLst>
      <p:ext uri="{BB962C8B-B14F-4D97-AF65-F5344CB8AC3E}">
        <p14:creationId xmlns:p14="http://schemas.microsoft.com/office/powerpoint/2010/main" val="355630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vi.wikipedia.org/wiki/Photon" TargetMode="External"/><Relationship Id="rId3" Type="http://schemas.openxmlformats.org/officeDocument/2006/relationships/hyperlink" Target="https://vi.wikipedia.org/wiki/H%E1%BB%87_th%E1%BA%A7n_kinh" TargetMode="External"/><Relationship Id="rId7" Type="http://schemas.openxmlformats.org/officeDocument/2006/relationships/hyperlink" Target="https://vi.wikipedia.org/wiki/Th%E1%BB%8B_gi%C3%A1c" TargetMode="External"/><Relationship Id="rId12" Type="http://schemas.openxmlformats.org/officeDocument/2006/relationships/hyperlink" Target="https://vi.wikipedia.org/wiki/M%C3%A0u"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vi.wikipedia.org/wiki/T%E1%BA%BF_b%C3%A0o" TargetMode="External"/><Relationship Id="rId11" Type="http://schemas.openxmlformats.org/officeDocument/2006/relationships/hyperlink" Target="https://vi.wikipedia.org/wiki/T%E1%BA%A7n_s%E1%BB%91" TargetMode="External"/><Relationship Id="rId5" Type="http://schemas.openxmlformats.org/officeDocument/2006/relationships/hyperlink" Target="https://vi.wikipedia.org/wiki/T%E1%BA%BF_b%C3%A0o_c%E1%BA%A3m_th%E1%BB%A5_m%C3%A0u" TargetMode="External"/><Relationship Id="rId10" Type="http://schemas.openxmlformats.org/officeDocument/2006/relationships/hyperlink" Target="https://vi.wikipedia.org/wiki/B%C6%B0%E1%BB%9Bc_s%C3%B3ng" TargetMode="External"/><Relationship Id="rId4" Type="http://schemas.openxmlformats.org/officeDocument/2006/relationships/hyperlink" Target="https://vi.wikipedia.org/wiki/Lo%C3%A0i_ng%C6%B0%E1%BB%9Di" TargetMode="External"/><Relationship Id="rId9" Type="http://schemas.openxmlformats.org/officeDocument/2006/relationships/hyperlink" Target="https://vi.wikipedia.org/wiki/N%C3%A3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a:solidFill>
                  <a:schemeClr val="tx1"/>
                </a:solidFill>
                <a:effectLst/>
                <a:latin typeface="+mn-lt"/>
                <a:ea typeface="+mn-ea"/>
                <a:cs typeface="+mn-cs"/>
              </a:rPr>
              <a:t>Màu sắc</a:t>
            </a:r>
            <a:r>
              <a:rPr lang="vi-VN" sz="1200" b="0" i="0" kern="1200">
                <a:solidFill>
                  <a:schemeClr val="tx1"/>
                </a:solidFill>
                <a:effectLst/>
                <a:latin typeface="+mn-lt"/>
                <a:ea typeface="+mn-ea"/>
                <a:cs typeface="+mn-cs"/>
              </a:rPr>
              <a:t> là cảm giác mang đến cho </a:t>
            </a:r>
            <a:r>
              <a:rPr lang="vi-VN" sz="1200" b="0" i="0" u="none" strike="noStrike" kern="1200">
                <a:solidFill>
                  <a:schemeClr val="tx1"/>
                </a:solidFill>
                <a:effectLst/>
                <a:latin typeface="+mn-lt"/>
                <a:ea typeface="+mn-ea"/>
                <a:cs typeface="+mn-cs"/>
                <a:hlinkClick r:id="rId3" tooltip="Hệ thần kinh"/>
              </a:rPr>
              <a:t>hệ thần kinh</a:t>
            </a:r>
            <a:r>
              <a:rPr lang="vi-VN" sz="1200" b="0" i="0" kern="1200">
                <a:solidFill>
                  <a:schemeClr val="tx1"/>
                </a:solidFill>
                <a:effectLst/>
                <a:latin typeface="+mn-lt"/>
                <a:ea typeface="+mn-ea"/>
                <a:cs typeface="+mn-cs"/>
              </a:rPr>
              <a:t> của </a:t>
            </a:r>
            <a:r>
              <a:rPr lang="en-US" sz="1200" b="0" i="0" kern="1200">
                <a:solidFill>
                  <a:schemeClr val="tx1"/>
                </a:solidFill>
                <a:effectLst/>
                <a:latin typeface="+mn-lt"/>
                <a:ea typeface="+mn-ea"/>
                <a:cs typeface="+mn-cs"/>
              </a:rPr>
              <a:t>con </a:t>
            </a:r>
            <a:r>
              <a:rPr lang="vi-VN" sz="1200" b="0" i="0" u="none" strike="noStrike" kern="1200">
                <a:solidFill>
                  <a:schemeClr val="tx1"/>
                </a:solidFill>
                <a:effectLst/>
                <a:latin typeface="+mn-lt"/>
                <a:ea typeface="+mn-ea"/>
                <a:cs typeface="+mn-cs"/>
                <a:hlinkClick r:id="rId4" tooltip="Loài người"/>
              </a:rPr>
              <a:t>người</a:t>
            </a:r>
            <a:r>
              <a:rPr lang="en-US" sz="1200" b="0" i="0" u="none" strike="noStrike" kern="1200">
                <a:solidFill>
                  <a:schemeClr val="tx1"/>
                </a:solidFill>
                <a:effectLst/>
                <a:latin typeface="+mn-lt"/>
                <a:ea typeface="+mn-ea"/>
                <a:cs typeface="+mn-cs"/>
              </a:rPr>
              <a:t>. Từ</a:t>
            </a:r>
            <a:r>
              <a:rPr lang="vi-VN" sz="1200" b="0" i="0" kern="1200">
                <a:solidFill>
                  <a:schemeClr val="tx1"/>
                </a:solidFill>
                <a:effectLst/>
                <a:latin typeface="+mn-lt"/>
                <a:ea typeface="+mn-ea"/>
                <a:cs typeface="+mn-cs"/>
              </a:rPr>
              <a:t> sự kết hợp tín hiệu của ba loại </a:t>
            </a:r>
            <a:r>
              <a:rPr lang="vi-VN" sz="1200" b="0" i="0" u="none" strike="noStrike" kern="1200">
                <a:solidFill>
                  <a:schemeClr val="tx1"/>
                </a:solidFill>
                <a:effectLst/>
                <a:latin typeface="+mn-lt"/>
                <a:ea typeface="+mn-ea"/>
                <a:cs typeface="+mn-cs"/>
                <a:hlinkClick r:id="rId5" tooltip="Tế bào cảm thụ màu"/>
              </a:rPr>
              <a:t>tế bào cảm thụ màu</a:t>
            </a:r>
            <a:r>
              <a:rPr lang="vi-VN" sz="1200" b="0" i="0" kern="1200">
                <a:solidFill>
                  <a:schemeClr val="tx1"/>
                </a:solidFill>
                <a:effectLst/>
                <a:latin typeface="+mn-lt"/>
                <a:ea typeface="+mn-ea"/>
                <a:cs typeface="+mn-cs"/>
              </a:rPr>
              <a:t> ở mắt người.</a:t>
            </a:r>
            <a:endParaRPr lang="en-US" sz="1200" b="0" i="0" kern="1200">
              <a:solidFill>
                <a:schemeClr val="tx1"/>
              </a:solidFill>
              <a:effectLst/>
              <a:latin typeface="+mn-lt"/>
              <a:ea typeface="+mn-ea"/>
              <a:cs typeface="+mn-cs"/>
            </a:endParaRPr>
          </a:p>
          <a:p>
            <a:r>
              <a:rPr lang="vi-VN" sz="1200" b="1" i="0" kern="1200">
                <a:solidFill>
                  <a:schemeClr val="tx1"/>
                </a:solidFill>
                <a:effectLst/>
                <a:latin typeface="+mn-lt"/>
                <a:ea typeface="+mn-ea"/>
                <a:cs typeface="+mn-cs"/>
              </a:rPr>
              <a:t>Tế bào cảm thụ màu</a:t>
            </a:r>
            <a:r>
              <a:rPr lang="vi-VN" sz="1200" b="0" i="0" kern="1200">
                <a:solidFill>
                  <a:schemeClr val="tx1"/>
                </a:solidFill>
                <a:effectLst/>
                <a:latin typeface="+mn-lt"/>
                <a:ea typeface="+mn-ea"/>
                <a:cs typeface="+mn-cs"/>
              </a:rPr>
              <a:t> là một loại </a:t>
            </a:r>
            <a:r>
              <a:rPr lang="vi-VN" sz="1200" b="0" i="0" u="none" strike="noStrike" kern="1200">
                <a:solidFill>
                  <a:schemeClr val="tx1"/>
                </a:solidFill>
                <a:effectLst/>
                <a:latin typeface="+mn-lt"/>
                <a:ea typeface="+mn-ea"/>
                <a:cs typeface="+mn-cs"/>
                <a:hlinkClick r:id="rId6" tooltip="Tế bào"/>
              </a:rPr>
              <a:t>tế bào</a:t>
            </a:r>
            <a:r>
              <a:rPr lang="vi-VN" sz="1200" b="0" i="0" u="sng"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7" tooltip="Thị giác"/>
              </a:rPr>
              <a:t>thị giác</a:t>
            </a:r>
            <a:r>
              <a:rPr lang="vi-VN" sz="1200" b="0" i="0" kern="1200">
                <a:solidFill>
                  <a:schemeClr val="tx1"/>
                </a:solidFill>
                <a:effectLst/>
                <a:latin typeface="+mn-lt"/>
                <a:ea typeface="+mn-ea"/>
                <a:cs typeface="+mn-cs"/>
              </a:rPr>
              <a:t>, có chức năng nhận tín hiệu từ các </a:t>
            </a:r>
            <a:r>
              <a:rPr lang="vi-VN" sz="1200" b="0" i="0" u="none" strike="noStrike" kern="1200">
                <a:solidFill>
                  <a:schemeClr val="tx1"/>
                </a:solidFill>
                <a:effectLst/>
                <a:latin typeface="+mn-lt"/>
                <a:ea typeface="+mn-ea"/>
                <a:cs typeface="+mn-cs"/>
                <a:hlinkClick r:id="rId8" tooltip="Photon"/>
              </a:rPr>
              <a:t>photon</a:t>
            </a:r>
            <a:r>
              <a:rPr lang="vi-VN" sz="1200" b="0" i="0" kern="1200">
                <a:solidFill>
                  <a:schemeClr val="tx1"/>
                </a:solidFill>
                <a:effectLst/>
                <a:latin typeface="+mn-lt"/>
                <a:ea typeface="+mn-ea"/>
                <a:cs typeface="+mn-cs"/>
              </a:rPr>
              <a:t> ánh sang</a:t>
            </a:r>
            <a:r>
              <a:rPr lang="en-US"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sym typeface="Wingdings" panose="05000000000000000000" pitchFamily="2" charset="2"/>
              </a:rPr>
              <a:t> </a:t>
            </a:r>
            <a:r>
              <a:rPr lang="en-US" sz="1200" b="0" i="0" kern="1200">
                <a:solidFill>
                  <a:schemeClr val="tx1"/>
                </a:solidFill>
                <a:effectLst/>
                <a:latin typeface="+mn-lt"/>
                <a:ea typeface="+mn-ea"/>
                <a:cs typeface="+mn-cs"/>
              </a:rPr>
              <a:t>g</a:t>
            </a:r>
            <a:r>
              <a:rPr lang="vi-VN" sz="1200" b="0" i="0" kern="1200">
                <a:solidFill>
                  <a:schemeClr val="tx1"/>
                </a:solidFill>
                <a:effectLst/>
                <a:latin typeface="+mn-lt"/>
                <a:ea typeface="+mn-ea"/>
                <a:cs typeface="+mn-cs"/>
              </a:rPr>
              <a:t>ửi tín hiệu này về </a:t>
            </a:r>
            <a:r>
              <a:rPr lang="vi-VN" sz="1200" b="0" i="0" u="none" strike="noStrike" kern="1200">
                <a:solidFill>
                  <a:schemeClr val="tx1"/>
                </a:solidFill>
                <a:effectLst/>
                <a:latin typeface="+mn-lt"/>
                <a:ea typeface="+mn-ea"/>
                <a:cs typeface="+mn-cs"/>
                <a:hlinkClick r:id="rId9" tooltip="Não"/>
              </a:rPr>
              <a:t>não</a:t>
            </a:r>
            <a:r>
              <a:rPr lang="vi-VN" sz="1200" b="0" i="0" kern="1200">
                <a:solidFill>
                  <a:schemeClr val="tx1"/>
                </a:solidFill>
                <a:effectLst/>
                <a:latin typeface="+mn-lt"/>
                <a:ea typeface="+mn-ea"/>
                <a:cs typeface="+mn-cs"/>
              </a:rPr>
              <a:t>. Tại đây, não sẽ phân tích các đặc tính của ánh sáng gửi tới như </a:t>
            </a:r>
            <a:r>
              <a:rPr lang="vi-VN" sz="1200" b="0" i="0" u="none" strike="noStrike" kern="1200">
                <a:solidFill>
                  <a:schemeClr val="tx1"/>
                </a:solidFill>
                <a:effectLst/>
                <a:latin typeface="+mn-lt"/>
                <a:ea typeface="+mn-ea"/>
                <a:cs typeface="+mn-cs"/>
                <a:hlinkClick r:id="rId10" tooltip="Bước sóng"/>
              </a:rPr>
              <a:t>bước sóng</a:t>
            </a:r>
            <a:r>
              <a:rPr lang="vi-VN" sz="1200" b="0" i="0" kern="1200">
                <a:solidFill>
                  <a:schemeClr val="tx1"/>
                </a:solidFill>
                <a:effectLst/>
                <a:latin typeface="+mn-lt"/>
                <a:ea typeface="+mn-ea"/>
                <a:cs typeface="+mn-cs"/>
              </a:rPr>
              <a:t>, </a:t>
            </a:r>
            <a:r>
              <a:rPr lang="vi-VN" sz="1200" b="0" i="0" u="none" strike="noStrike" kern="1200">
                <a:solidFill>
                  <a:schemeClr val="tx1"/>
                </a:solidFill>
                <a:effectLst/>
                <a:latin typeface="+mn-lt"/>
                <a:ea typeface="+mn-ea"/>
                <a:cs typeface="+mn-cs"/>
                <a:hlinkClick r:id="rId11" tooltip="Tần số"/>
              </a:rPr>
              <a:t>tần số</a:t>
            </a:r>
            <a:r>
              <a:rPr lang="vi-VN" sz="1200" b="0" i="0" kern="1200">
                <a:solidFill>
                  <a:schemeClr val="tx1"/>
                </a:solidFill>
                <a:effectLst/>
                <a:latin typeface="+mn-lt"/>
                <a:ea typeface="+mn-ea"/>
                <a:cs typeface="+mn-cs"/>
              </a:rPr>
              <a:t> để từ đó cho ra loại </a:t>
            </a:r>
            <a:r>
              <a:rPr lang="vi-VN" sz="1200" b="0" i="0" u="none" strike="noStrike" kern="1200">
                <a:solidFill>
                  <a:schemeClr val="tx1"/>
                </a:solidFill>
                <a:effectLst/>
                <a:latin typeface="+mn-lt"/>
                <a:ea typeface="+mn-ea"/>
                <a:cs typeface="+mn-cs"/>
                <a:hlinkClick r:id="rId12" tooltip="Màu"/>
              </a:rPr>
              <a:t>màu</a:t>
            </a:r>
            <a:r>
              <a:rPr lang="vi-VN" sz="1200" b="0" i="0" kern="1200">
                <a:solidFill>
                  <a:schemeClr val="tx1"/>
                </a:solidFill>
                <a:effectLst/>
                <a:latin typeface="+mn-lt"/>
                <a:ea typeface="+mn-ea"/>
                <a:cs typeface="+mn-cs"/>
              </a:rPr>
              <a:t> tương ứng.</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3</a:t>
            </a:fld>
            <a:endParaRPr lang="vi-VN"/>
          </a:p>
        </p:txBody>
      </p:sp>
    </p:spTree>
    <p:extLst>
      <p:ext uri="{BB962C8B-B14F-4D97-AF65-F5344CB8AC3E}">
        <p14:creationId xmlns:p14="http://schemas.microsoft.com/office/powerpoint/2010/main" val="2066789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Thích thú</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12</a:t>
            </a:fld>
            <a:endParaRPr lang="vi-VN"/>
          </a:p>
        </p:txBody>
      </p:sp>
    </p:spTree>
    <p:extLst>
      <p:ext uri="{BB962C8B-B14F-4D97-AF65-F5344CB8AC3E}">
        <p14:creationId xmlns:p14="http://schemas.microsoft.com/office/powerpoint/2010/main" val="617631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Hệ màu hội họa (RYB): </a:t>
            </a:r>
            <a:r>
              <a:rPr lang="vi-VN" sz="1200" b="0" i="0" kern="1200">
                <a:solidFill>
                  <a:schemeClr val="tx1"/>
                </a:solidFill>
                <a:effectLst/>
                <a:latin typeface="+mn-lt"/>
                <a:ea typeface="+mn-ea"/>
                <a:cs typeface="+mn-cs"/>
              </a:rPr>
              <a:t>Trong lĩnh vực hội họa, các họa sĩ thường trộn màu theo hệ </a:t>
            </a:r>
            <a:r>
              <a:rPr lang="vi-VN" sz="1200" b="1" i="0" kern="1200">
                <a:solidFill>
                  <a:schemeClr val="tx1"/>
                </a:solidFill>
                <a:effectLst/>
                <a:latin typeface="+mn-lt"/>
                <a:ea typeface="+mn-ea"/>
                <a:cs typeface="+mn-cs"/>
              </a:rPr>
              <a:t>Đỏ</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Vàng</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Xanh</a:t>
            </a:r>
            <a:r>
              <a:rPr lang="vi-VN" sz="1200" b="0" i="0" kern="1200">
                <a:solidFill>
                  <a:schemeClr val="tx1"/>
                </a:solidFill>
                <a:effectLst/>
                <a:latin typeface="+mn-lt"/>
                <a:ea typeface="+mn-ea"/>
                <a:cs typeface="+mn-cs"/>
              </a:rPr>
              <a:t> và họ gọi phương pháp phối màu này là pha màu theo phép trừ</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Pha ba màu gốc theo phương pháp này, gồm đỏ, vàng và Xanh, cho kết quả như sau: </a:t>
            </a:r>
            <a:r>
              <a:rPr lang="vi-VN" sz="1200" b="1" i="0" kern="1200">
                <a:solidFill>
                  <a:schemeClr val="tx1"/>
                </a:solidFill>
                <a:effectLst/>
                <a:latin typeface="+mn-lt"/>
                <a:ea typeface="+mn-ea"/>
                <a:cs typeface="+mn-cs"/>
              </a:rPr>
              <a:t>Đỏ</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Vàng</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Da cam; Đỏ</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Lam</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Tím; Lam</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Vàng</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Lục; Đỏ </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Lam</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Lục</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 Đen</a:t>
            </a:r>
            <a:r>
              <a:rPr lang="vi-VN" sz="1200" b="0" i="0" kern="1200">
                <a:solidFill>
                  <a:schemeClr val="tx1"/>
                </a:solidFill>
                <a:effectLst/>
                <a:latin typeface="+mn-lt"/>
                <a:ea typeface="+mn-ea"/>
                <a:cs typeface="+mn-cs"/>
              </a:rPr>
              <a:t> </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Được sử dụng trong những lĩnh vực, vẽ, sơn, nhuộm vải …</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A37758-0D45-4AC6-85A9-A553058A59C3}" type="slidenum">
              <a:rPr lang="vi-VN" smtClean="0"/>
              <a:t>13</a:t>
            </a:fld>
            <a:endParaRPr lang="vi-VN"/>
          </a:p>
        </p:txBody>
      </p:sp>
    </p:spTree>
    <p:extLst>
      <p:ext uri="{BB962C8B-B14F-4D97-AF65-F5344CB8AC3E}">
        <p14:creationId xmlns:p14="http://schemas.microsoft.com/office/powerpoint/2010/main" val="40076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Hệ màu ánh sáng (RGB):  Phối màu cộng sử dụng hệ màu RGB</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Hai tia sáng cùng cường độ thuộc hai trong ba màu gốc nói trên chồng lên nhau sẽ tạo nên màu thứ cấp: </a:t>
            </a:r>
            <a:r>
              <a:rPr lang="vi-VN" sz="1200" b="1" i="0" kern="1200">
                <a:solidFill>
                  <a:schemeClr val="tx1"/>
                </a:solidFill>
                <a:effectLst/>
                <a:latin typeface="+mn-lt"/>
                <a:ea typeface="+mn-ea"/>
                <a:cs typeface="+mn-cs"/>
              </a:rPr>
              <a:t>Đỏ</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Lục</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Vàng</a:t>
            </a:r>
            <a:r>
              <a:rPr lang="vi-VN" sz="1200" b="0" i="0" kern="1200">
                <a:solidFill>
                  <a:schemeClr val="tx1"/>
                </a:solidFill>
                <a:effectLst/>
                <a:latin typeface="+mn-lt"/>
                <a:ea typeface="+mn-ea"/>
                <a:cs typeface="+mn-cs"/>
              </a:rPr>
              <a:t>;</a:t>
            </a:r>
            <a:r>
              <a:rPr lang="vi-VN" sz="1200" b="1" i="0" kern="1200">
                <a:solidFill>
                  <a:schemeClr val="tx1"/>
                </a:solidFill>
                <a:effectLst/>
                <a:latin typeface="+mn-lt"/>
                <a:ea typeface="+mn-ea"/>
                <a:cs typeface="+mn-cs"/>
              </a:rPr>
              <a:t> Đỏ</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Lam</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Cánh sen</a:t>
            </a:r>
            <a:r>
              <a:rPr lang="vi-VN" sz="1200" b="0"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Lam</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Lục</a:t>
            </a:r>
            <a:r>
              <a:rPr lang="vi-VN" sz="1200" b="0" i="0" kern="1200">
                <a:solidFill>
                  <a:schemeClr val="tx1"/>
                </a:solidFill>
                <a:effectLst/>
                <a:latin typeface="+mn-lt"/>
                <a:ea typeface="+mn-ea"/>
                <a:cs typeface="+mn-cs"/>
              </a:rPr>
              <a:t> = </a:t>
            </a:r>
            <a:r>
              <a:rPr lang="vi-VN" sz="1200" b="1" i="0" kern="1200">
                <a:solidFill>
                  <a:schemeClr val="tx1"/>
                </a:solidFill>
                <a:effectLst/>
                <a:latin typeface="+mn-lt"/>
                <a:ea typeface="+mn-ea"/>
                <a:cs typeface="+mn-cs"/>
              </a:rPr>
              <a:t>Xanh lơ</a:t>
            </a: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Ba tia sáng thuộc ba màu gốc cùng cường độ chồng lên nhau sẽ tạo nên màu trắng.</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Là một hệ thống màu sắc được dùng rộng rãi nhất trong cuộc sống ngày nay.</a:t>
            </a:r>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A37758-0D45-4AC6-85A9-A553058A59C3}" type="slidenum">
              <a:rPr lang="vi-VN" smtClean="0"/>
              <a:t>14</a:t>
            </a:fld>
            <a:endParaRPr lang="vi-VN"/>
          </a:p>
        </p:txBody>
      </p:sp>
    </p:spTree>
    <p:extLst>
      <p:ext uri="{BB962C8B-B14F-4D97-AF65-F5344CB8AC3E}">
        <p14:creationId xmlns:p14="http://schemas.microsoft.com/office/powerpoint/2010/main" val="3460069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Trên nền trắng, các màu sắc về lý thuyết có thể được tạo ra bằng việc trộn 3 loại mực xanh lơ, hồng sẫm và vàng (các màu gốc).</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1" i="0" kern="1200">
                <a:solidFill>
                  <a:schemeClr val="tx1"/>
                </a:solidFill>
                <a:effectLst/>
                <a:latin typeface="+mn-lt"/>
                <a:ea typeface="+mn-ea"/>
                <a:cs typeface="+mn-cs"/>
              </a:rPr>
              <a:t>Xanh lơ + Hồng sẫm = Xanh Lam; </a:t>
            </a:r>
            <a:r>
              <a:rPr lang="en-US" sz="1200" b="1"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Xanh lơ + Vàng = Xanh Lục; </a:t>
            </a:r>
            <a:r>
              <a:rPr lang="en-US" sz="1200" b="1" i="0" kern="1200">
                <a:solidFill>
                  <a:schemeClr val="tx1"/>
                </a:solidFill>
                <a:effectLst/>
                <a:latin typeface="+mn-lt"/>
                <a:ea typeface="+mn-ea"/>
                <a:cs typeface="+mn-cs"/>
              </a:rPr>
              <a:t>      </a:t>
            </a:r>
            <a:r>
              <a:rPr lang="vi-VN" sz="1200" b="1" i="0" kern="1200">
                <a:solidFill>
                  <a:schemeClr val="tx1"/>
                </a:solidFill>
                <a:effectLst/>
                <a:latin typeface="+mn-lt"/>
                <a:ea typeface="+mn-ea"/>
                <a:cs typeface="+mn-cs"/>
              </a:rPr>
              <a:t>Vàng + Hồng sẫm = Đỏ.</a:t>
            </a: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3 màu trộn với nhau gần được màu gần như màu đen</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Nôm na hiện nay chúng ta thường gọi là hệ mầu dùng trong lĩnh vực in ấn.</a:t>
            </a:r>
            <a:endParaRPr lang="en-US"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A37758-0D45-4AC6-85A9-A553058A59C3}" type="slidenum">
              <a:rPr lang="vi-VN" smtClean="0"/>
              <a:t>15</a:t>
            </a:fld>
            <a:endParaRPr lang="vi-VN"/>
          </a:p>
        </p:txBody>
      </p:sp>
    </p:spTree>
    <p:extLst>
      <p:ext uri="{BB962C8B-B14F-4D97-AF65-F5344CB8AC3E}">
        <p14:creationId xmlns:p14="http://schemas.microsoft.com/office/powerpoint/2010/main" val="1252294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Trong một website, bên cạnh font chữ, bố cục, nội dung thì màu sắc cũng là một yếu tố vô cùng quan trọng trong thiết kế website, là th</a:t>
            </a:r>
            <a:r>
              <a:rPr lang="en-US" sz="1200" kern="1200">
                <a:solidFill>
                  <a:schemeClr val="tx1"/>
                </a:solidFill>
                <a:effectLst/>
                <a:latin typeface="+mn-lt"/>
                <a:ea typeface="+mn-ea"/>
                <a:cs typeface="+mn-cs"/>
              </a:rPr>
              <a:t>ứ đập vào mắt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ngay lập tức khi truy cập,</a:t>
            </a:r>
            <a:r>
              <a:rPr lang="en-GB" sz="1200" kern="1200">
                <a:solidFill>
                  <a:schemeClr val="tx1"/>
                </a:solidFill>
                <a:effectLst/>
                <a:latin typeface="+mn-lt"/>
                <a:ea typeface="+mn-ea"/>
                <a:cs typeface="+mn-cs"/>
              </a:rPr>
              <a:t> tác động đến cảm xúc và tâm trạng của người dùng cũng như sự phản ánh hình ảnh thương hiệu và tính đồng nhất của trang web.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r>
              <a:rPr lang="en-US"/>
              <a:t>Đầu tiên, tr</a:t>
            </a:r>
            <a:r>
              <a:rPr lang="vi-VN"/>
              <a:t>ư</a:t>
            </a:r>
            <a:r>
              <a:rPr lang="en-US"/>
              <a:t>ớc khi chọn màu l</a:t>
            </a:r>
            <a:r>
              <a:rPr lang="vi-VN"/>
              <a:t>ư</a:t>
            </a:r>
            <a:r>
              <a:rPr lang="en-US"/>
              <a:t>u ý 4 điều sau:</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16</a:t>
            </a:fld>
            <a:endParaRPr lang="vi-VN"/>
          </a:p>
        </p:txBody>
      </p:sp>
    </p:spTree>
    <p:extLst>
      <p:ext uri="{BB962C8B-B14F-4D97-AF65-F5344CB8AC3E}">
        <p14:creationId xmlns:p14="http://schemas.microsoft.com/office/powerpoint/2010/main" val="272084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Việc lựa chọn màu sắc không chỉ đ</a:t>
            </a:r>
            <a:r>
              <a:rPr lang="vi-VN"/>
              <a:t>ơ</a:t>
            </a:r>
            <a:r>
              <a:rPr lang="en-US"/>
              <a:t>n giản là làm sao để giao diện trở nên nổi bật h</a:t>
            </a:r>
            <a:r>
              <a:rPr lang="vi-VN"/>
              <a:t>ơ</a:t>
            </a:r>
            <a:r>
              <a:rPr lang="en-US"/>
              <a:t>n, mà nó còn nằm trong chiến l</a:t>
            </a:r>
            <a:r>
              <a:rPr lang="vi-VN"/>
              <a:t>ư</a:t>
            </a:r>
            <a:r>
              <a:rPr lang="en-US"/>
              <a:t>ợc quảng bá của chủ trang web đó. Và điều cần làm là xem xét xem, chủ đề, sản phẩm, dịch vụ mà trang web h</a:t>
            </a:r>
            <a:r>
              <a:rPr lang="vi-VN"/>
              <a:t>ư</a:t>
            </a:r>
            <a:r>
              <a:rPr lang="en-US"/>
              <a:t>ớng đến là gì. Để từ đó, cần lựa chọn màu sắc phù hợp và có tính nhất quán với th</a:t>
            </a:r>
            <a:r>
              <a:rPr lang="vi-VN"/>
              <a:t>ư</a:t>
            </a:r>
            <a:r>
              <a:rPr lang="en-US"/>
              <a:t>ơng hiệu mà mình muốn h</a:t>
            </a:r>
            <a:r>
              <a:rPr lang="vi-VN"/>
              <a:t>ư</a:t>
            </a:r>
            <a:r>
              <a:rPr lang="en-US"/>
              <a:t>ớng tới.</a:t>
            </a:r>
          </a:p>
          <a:p>
            <a:pPr marL="228600" indent="-228600">
              <a:buAutoNum type="arabicPeriod"/>
            </a:pPr>
            <a:endParaRPr lang="en-US"/>
          </a:p>
          <a:p>
            <a:pPr marL="228600" indent="-228600">
              <a:buAutoNum type="arabicPeriod"/>
            </a:pPr>
            <a:r>
              <a:rPr lang="en-US"/>
              <a:t>Nếu chỉ sử dụng 1 màu sắc cho toàn bộ web thì sẽ gây đ</a:t>
            </a:r>
            <a:r>
              <a:rPr lang="vi-VN"/>
              <a:t>ơ</a:t>
            </a:r>
            <a:r>
              <a:rPr lang="en-US"/>
              <a:t>n điệu và nhàm chán, vì thế cần kết hợp nhiều màu để giao diện nổi bật có dễ tạo điểm nhấn h</a:t>
            </a:r>
            <a:r>
              <a:rPr lang="vi-VN"/>
              <a:t>ơ</a:t>
            </a:r>
            <a:r>
              <a:rPr lang="en-US"/>
              <a:t>n, và khi lựa chọn và kết hợp nhiều màu lại với nhau, thì ta cần lựa chọn màu sắc dựa trên các nguyên tắc, bổ trợ lẫn nhau.</a:t>
            </a:r>
          </a:p>
          <a:p>
            <a:pPr marL="228600" indent="-228600">
              <a:buAutoNum type="arabicPeriod"/>
            </a:pPr>
            <a:endParaRPr lang="en-US"/>
          </a:p>
          <a:p>
            <a:pPr marL="228600" indent="-228600">
              <a:buAutoNum type="arabicPeriod"/>
            </a:pPr>
            <a:r>
              <a:rPr lang="en-US"/>
              <a:t>Không chỉ trong thiết kế mà hầu nh</a:t>
            </a:r>
            <a:r>
              <a:rPr lang="vi-VN"/>
              <a:t>ư</a:t>
            </a:r>
            <a:r>
              <a:rPr lang="en-US"/>
              <a:t> tất cả các lĩnh vực, màu sắc luôn đem lại cảm xúc nhất định. Nếu muốn đ</a:t>
            </a:r>
            <a:r>
              <a:rPr lang="vi-VN"/>
              <a:t>ư</a:t>
            </a:r>
            <a:r>
              <a:rPr lang="en-US"/>
              <a:t>a ra lựa chọn tông màu phù hợp thì…ý nghĩa màu sắc, đối t</a:t>
            </a:r>
            <a:r>
              <a:rPr lang="vi-VN"/>
              <a:t>ư</a:t>
            </a:r>
            <a:r>
              <a:rPr lang="en-US"/>
              <a:t>ợng giới tính</a:t>
            </a:r>
          </a:p>
          <a:p>
            <a:pPr marL="228600" indent="-228600">
              <a:buAutoNum type="arabicPeriod"/>
            </a:pPr>
            <a:endParaRPr lang="en-US"/>
          </a:p>
          <a:p>
            <a:pPr marL="228600" indent="-228600">
              <a:buAutoNum type="arabicPeriod"/>
            </a:pPr>
            <a:r>
              <a:rPr lang="en-US"/>
              <a:t>Khi có ý định mở rộng ra phạm vi n</a:t>
            </a:r>
            <a:r>
              <a:rPr lang="vi-VN"/>
              <a:t>ư</a:t>
            </a:r>
            <a:r>
              <a:rPr lang="en-US"/>
              <a:t>ớc ngoài hay đối tác, đối t</a:t>
            </a:r>
            <a:r>
              <a:rPr lang="vi-VN"/>
              <a:t>ư</a:t>
            </a:r>
            <a:r>
              <a:rPr lang="en-US"/>
              <a:t>ợng là n</a:t>
            </a:r>
            <a:r>
              <a:rPr lang="vi-VN"/>
              <a:t>ư</a:t>
            </a:r>
            <a:r>
              <a:rPr lang="en-US"/>
              <a:t>ớc ngoài… Mỗi quốc gia có những văn hóa riêng, kể cả màu sắc… điều nên làm là dành thời gian để tìm hiểu văn hóa màu sắc và đ</a:t>
            </a:r>
            <a:r>
              <a:rPr lang="vi-VN"/>
              <a:t>ư</a:t>
            </a:r>
            <a:r>
              <a:rPr lang="en-US"/>
              <a:t>a ra lựa chọn phù hợp, màu nào nên hay không nên đ</a:t>
            </a:r>
            <a:r>
              <a:rPr lang="vi-VN"/>
              <a:t>ư</a:t>
            </a:r>
            <a:r>
              <a:rPr lang="en-US"/>
              <a:t>a vào bản thiết kế.</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17</a:t>
            </a:fld>
            <a:endParaRPr lang="vi-VN"/>
          </a:p>
        </p:txBody>
      </p:sp>
    </p:spTree>
    <p:extLst>
      <p:ext uri="{BB962C8B-B14F-4D97-AF65-F5344CB8AC3E}">
        <p14:creationId xmlns:p14="http://schemas.microsoft.com/office/powerpoint/2010/main" val="747980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Khi đã chọn đ</a:t>
            </a:r>
            <a:r>
              <a:rPr lang="vi-VN"/>
              <a:t>ư</a:t>
            </a:r>
            <a:r>
              <a:rPr lang="en-US"/>
              <a:t>ợc màu phù hợp dựa vào những l</a:t>
            </a:r>
            <a:r>
              <a:rPr lang="vi-VN"/>
              <a:t>ư</a:t>
            </a:r>
            <a:r>
              <a:rPr lang="en-US"/>
              <a:t>u ý trên, tiếp theo, các pppmcbttkw, có 6 ph</a:t>
            </a:r>
            <a:r>
              <a:rPr lang="vi-VN"/>
              <a:t>ư</a:t>
            </a:r>
            <a:r>
              <a:rPr lang="en-US"/>
              <a:t>ơng pháp.</a:t>
            </a:r>
          </a:p>
          <a:p>
            <a:pPr marL="171450" indent="-171450">
              <a:buFontTx/>
              <a:buChar char="-"/>
            </a:pPr>
            <a:r>
              <a:rPr lang="en-US"/>
              <a:t>Và để áp dụng 6 ph</a:t>
            </a:r>
            <a:r>
              <a:rPr lang="vi-VN"/>
              <a:t>ư</a:t>
            </a:r>
            <a:r>
              <a:rPr lang="en-US"/>
              <a:t>ơng pháp này, cần 1 tool hỗ trợ gọi là bánh xe màu, có rất nhiều phần mềm, web hỗ trợ và đây 1 web ví dụ.</a:t>
            </a:r>
          </a:p>
          <a:p>
            <a:pPr marL="171450" indent="-171450">
              <a:buFontTx/>
              <a:buChar char="-"/>
            </a:pPr>
            <a:r>
              <a:rPr lang="en-US"/>
              <a:t>Khá dễ dung, tuy nhiên đẹp hay không nó còn phụ thuộc vào nhiều yếu tố khác nữa. Nh</a:t>
            </a:r>
            <a:r>
              <a:rPr lang="vi-VN"/>
              <a:t>ư</a:t>
            </a:r>
            <a:r>
              <a:rPr lang="en-US"/>
              <a:t>ng khi đã nắm rõ và biết vận dụng thì sẽ phù hợp h</a:t>
            </a:r>
            <a:r>
              <a:rPr lang="vi-VN"/>
              <a:t>ơ</a:t>
            </a:r>
            <a:r>
              <a:rPr lang="en-US"/>
              <a:t>n so với cảm tính</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18</a:t>
            </a:fld>
            <a:endParaRPr lang="vi-VN"/>
          </a:p>
        </p:txBody>
      </p:sp>
    </p:spTree>
    <p:extLst>
      <p:ext uri="{BB962C8B-B14F-4D97-AF65-F5344CB8AC3E}">
        <p14:creationId xmlns:p14="http://schemas.microsoft.com/office/powerpoint/2010/main" val="3131053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a:solidFill>
                  <a:schemeClr val="tx1"/>
                </a:solidFill>
                <a:effectLst/>
                <a:latin typeface="+mn-lt"/>
                <a:ea typeface="+mn-ea"/>
                <a:cs typeface="+mn-cs"/>
              </a:rPr>
              <a:t>PP dùng màu đ</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 sắc</a:t>
            </a:r>
            <a:endParaRPr lang="en-GB"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Đây là cách phối màu đơn giản nhất và cũng vô cùng hiệu quả.</a:t>
            </a:r>
          </a:p>
          <a:p>
            <a:pPr marL="228600" indent="-228600">
              <a:buAutoNum type="arabicPeriod"/>
            </a:pPr>
            <a:r>
              <a:rPr lang="en-GB" sz="1200" kern="1200">
                <a:solidFill>
                  <a:schemeClr val="tx1"/>
                </a:solidFill>
                <a:effectLst/>
                <a:latin typeface="+mn-lt"/>
                <a:ea typeface="+mn-ea"/>
                <a:cs typeface="+mn-cs"/>
              </a:rPr>
              <a:t>Khi sử dụng phối màu đơn sắc, ta thường chỉ sử dụng một màu duy nhất hay cũng có thể sử dụng nhiều sắc độ khác nhau của cùng một màu để chúng cộng hưởng với nhau.</a:t>
            </a:r>
            <a:endParaRPr lang="en-US"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Vì không cầu kỳ, phức tạp nên nhìn khá là dễ chịu về mặt cảm xúc. Tuy nhiên, cũng vì sự đơn giản nên đôi lúc có phần đơn điệu và ta cũng sẽ khó khăn để tạo điểm nhấn với một số chi tiết.</a:t>
            </a:r>
            <a:endParaRPr lang="en-US"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Phương pháp này được sử dụng nhiều cho cách thiết kế mang phong cách tối giản. giúp mắt chúng ta không bị xao lãng quá nhiều và tập trung hơn vào yếu tố quan trọng như nội dung và hướng tương tác.</a:t>
            </a:r>
            <a:endParaRPr lang="en-US"/>
          </a:p>
        </p:txBody>
      </p:sp>
      <p:sp>
        <p:nvSpPr>
          <p:cNvPr id="4" name="Slide Number Placeholder 3"/>
          <p:cNvSpPr>
            <a:spLocks noGrp="1"/>
          </p:cNvSpPr>
          <p:nvPr>
            <p:ph type="sldNum" sz="quarter" idx="10"/>
          </p:nvPr>
        </p:nvSpPr>
        <p:spPr/>
        <p:txBody>
          <a:bodyPr/>
          <a:lstStyle/>
          <a:p>
            <a:fld id="{9FD26550-DC37-4F68-952C-AD41E921A82B}" type="slidenum">
              <a:rPr lang="en-US" smtClean="0"/>
              <a:t>19</a:t>
            </a:fld>
            <a:endParaRPr lang="en-US"/>
          </a:p>
        </p:txBody>
      </p:sp>
    </p:spTree>
    <p:extLst>
      <p:ext uri="{BB962C8B-B14F-4D97-AF65-F5344CB8AC3E}">
        <p14:creationId xmlns:p14="http://schemas.microsoft.com/office/powerpoint/2010/main" val="1857158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a:solidFill>
                  <a:schemeClr val="tx1"/>
                </a:solidFill>
                <a:effectLst/>
                <a:latin typeface="+mn-lt"/>
                <a:ea typeface="+mn-ea"/>
                <a:cs typeface="+mn-cs"/>
              </a:rPr>
              <a:t>PP phối màu t</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đồng</a:t>
            </a:r>
            <a:endParaRPr lang="en-GB"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Màu tương đồng, thường là s</a:t>
            </a:r>
            <a:r>
              <a:rPr lang="en-US" sz="1200" kern="1200">
                <a:solidFill>
                  <a:schemeClr val="tx1"/>
                </a:solidFill>
                <a:effectLst/>
                <a:latin typeface="+mn-lt"/>
                <a:ea typeface="+mn-ea"/>
                <a:cs typeface="+mn-cs"/>
              </a:rPr>
              <a:t>ử dụng </a:t>
            </a:r>
            <a:r>
              <a:rPr lang="en-GB" sz="1200" kern="1200">
                <a:solidFill>
                  <a:schemeClr val="tx1"/>
                </a:solidFill>
                <a:effectLst/>
                <a:latin typeface="+mn-lt"/>
                <a:ea typeface="+mn-ea"/>
                <a:cs typeface="+mn-cs"/>
              </a:rPr>
              <a:t>3 màu nằm cạnh nhau trên bánh xe màu, chúng đi nhau và tạo cảm giác liên tục. Phù h</a:t>
            </a:r>
            <a:r>
              <a:rPr lang="en-US" sz="1200" kern="1200">
                <a:solidFill>
                  <a:schemeClr val="tx1"/>
                </a:solidFill>
                <a:effectLst/>
                <a:latin typeface="+mn-lt"/>
                <a:ea typeface="+mn-ea"/>
                <a:cs typeface="+mn-cs"/>
              </a:rPr>
              <a:t>ợp với thiết kế thanh bình, thoải mái vì th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ờng thấy trong tự nhiên nên hài hòa và dễ chịu với mắt.</a:t>
            </a:r>
          </a:p>
          <a:p>
            <a:pPr marL="228600" indent="-228600">
              <a:buAutoNum type="arabicPeriod"/>
            </a:pPr>
            <a:r>
              <a:rPr lang="en-GB" sz="1200" kern="1200">
                <a:solidFill>
                  <a:schemeClr val="tx1"/>
                </a:solidFill>
                <a:effectLst/>
                <a:latin typeface="+mn-lt"/>
                <a:ea typeface="+mn-ea"/>
                <a:cs typeface="+mn-cs"/>
              </a:rPr>
              <a:t>Phối màu tương đồng đa dạng về màu sắc hơn so với phối màu đơn sắc nên khi sử dụng ta có thể phân biệt các nội dung khác nhau trên website dễ dàng hơn.</a:t>
            </a:r>
            <a:endParaRPr lang="en-US"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Thường với cách này, thì ta nên bắt đầu từ việc chọn ra 1 màu chủ đạo và nó sẽ được sử dụng nhiều nhất và các màu khác phải tương đối với màu này. Sau đó, màu thứ 2 được sử dụng để phân biệt các nội dung quan trọng khác, và màu thứ 3 (cùng v</a:t>
            </a:r>
            <a:r>
              <a:rPr lang="en-US" sz="1200" kern="1200">
                <a:solidFill>
                  <a:schemeClr val="tx1"/>
                </a:solidFill>
                <a:effectLst/>
                <a:latin typeface="+mn-lt"/>
                <a:ea typeface="+mn-ea"/>
                <a:cs typeface="+mn-cs"/>
              </a:rPr>
              <a:t>ới trắng đen</a:t>
            </a:r>
            <a:r>
              <a:rPr lang="en-GB" sz="1200" kern="1200">
                <a:solidFill>
                  <a:schemeClr val="tx1"/>
                </a:solidFill>
                <a:effectLst/>
                <a:latin typeface="+mn-lt"/>
                <a:ea typeface="+mn-ea"/>
                <a:cs typeface="+mn-cs"/>
              </a:rPr>
              <a:t>) để dung cho nh</a:t>
            </a:r>
            <a:r>
              <a:rPr lang="en-US" sz="1200" kern="1200">
                <a:solidFill>
                  <a:schemeClr val="tx1"/>
                </a:solidFill>
                <a:effectLst/>
                <a:latin typeface="+mn-lt"/>
                <a:ea typeface="+mn-ea"/>
                <a:cs typeface="+mn-cs"/>
              </a:rPr>
              <a:t>ững chi tiết không quá quan trọng, ví dụ 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 trang trí chẳng hạn.</a:t>
            </a:r>
            <a:endParaRPr lang="en-US"/>
          </a:p>
        </p:txBody>
      </p:sp>
      <p:sp>
        <p:nvSpPr>
          <p:cNvPr id="4" name="Slide Number Placeholder 3"/>
          <p:cNvSpPr>
            <a:spLocks noGrp="1"/>
          </p:cNvSpPr>
          <p:nvPr>
            <p:ph type="sldNum" sz="quarter" idx="10"/>
          </p:nvPr>
        </p:nvSpPr>
        <p:spPr/>
        <p:txBody>
          <a:bodyPr/>
          <a:lstStyle/>
          <a:p>
            <a:fld id="{9FD26550-DC37-4F68-952C-AD41E921A82B}" type="slidenum">
              <a:rPr lang="en-US" smtClean="0"/>
              <a:t>22</a:t>
            </a:fld>
            <a:endParaRPr lang="en-US"/>
          </a:p>
        </p:txBody>
      </p:sp>
    </p:spTree>
    <p:extLst>
      <p:ext uri="{BB962C8B-B14F-4D97-AF65-F5344CB8AC3E}">
        <p14:creationId xmlns:p14="http://schemas.microsoft.com/office/powerpoint/2010/main" val="2701544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PP phối màu bổ túc trực tiếp/ phối màu bổ sung</a:t>
            </a:r>
          </a:p>
          <a:p>
            <a:pPr marL="228600" indent="-228600">
              <a:buAutoNum type="arabicPeriod"/>
            </a:pPr>
            <a:r>
              <a:rPr lang="vi-VN"/>
              <a:t>Màu sắc đối diện nhau trên bánh xe màu được coi là màu bổ sung (ví dụ: đỏ và xanh lá cây).</a:t>
            </a:r>
            <a:endParaRPr lang="en-US"/>
          </a:p>
          <a:p>
            <a:pPr marL="228600" indent="-228600">
              <a:buAutoNum type="arabicPeriod"/>
            </a:pPr>
            <a:r>
              <a:rPr lang="vi-VN"/>
              <a:t>Sự tương phản cao của màu sắc bổ sung tạo ra một cái nhìn sống động</a:t>
            </a:r>
            <a:r>
              <a:rPr lang="en-US"/>
              <a:t> và đầy năng l</a:t>
            </a:r>
            <a:r>
              <a:rPr lang="vi-VN"/>
              <a:t>ư</a:t>
            </a:r>
            <a:r>
              <a:rPr lang="en-US"/>
              <a:t>ợng. Và cũng dễ tạo điểm nhấn khi dung những màu bổ sung nhau, là những màu đối diện nhau trên bánh xe màu.</a:t>
            </a:r>
          </a:p>
          <a:p>
            <a:pPr marL="228600" indent="-228600">
              <a:buAutoNum type="arabicPeriod"/>
            </a:pPr>
            <a:r>
              <a:rPr lang="en-US"/>
              <a:t>Tuy nhiên thì màu bổ sung thực sự không tốt cho văn bản, cần l</a:t>
            </a:r>
            <a:r>
              <a:rPr lang="vi-VN"/>
              <a:t>ư</a:t>
            </a:r>
            <a:r>
              <a:rPr lang="en-US"/>
              <a:t>u ý điều này khi sử dụng PP…</a:t>
            </a:r>
          </a:p>
          <a:p>
            <a:pPr marL="228600" indent="-228600">
              <a:buAutoNum type="arabicPeriod"/>
            </a:pPr>
            <a:r>
              <a:rPr lang="en-US"/>
              <a:t>Chữ tối nên nền sang hoặc ng</a:t>
            </a:r>
            <a:r>
              <a:rPr lang="vi-VN"/>
              <a:t>ư</a:t>
            </a:r>
            <a:r>
              <a:rPr lang="en-US"/>
              <a:t>ợc lại, và màu không v</a:t>
            </a:r>
            <a:r>
              <a:rPr lang="vi-VN"/>
              <a:t>ư</a:t>
            </a:r>
            <a:r>
              <a:rPr lang="en-US"/>
              <a:t>ợt quá 40% chữ</a:t>
            </a:r>
          </a:p>
        </p:txBody>
      </p:sp>
      <p:sp>
        <p:nvSpPr>
          <p:cNvPr id="4" name="Slide Number Placeholder 3"/>
          <p:cNvSpPr>
            <a:spLocks noGrp="1"/>
          </p:cNvSpPr>
          <p:nvPr>
            <p:ph type="sldNum" sz="quarter" idx="10"/>
          </p:nvPr>
        </p:nvSpPr>
        <p:spPr/>
        <p:txBody>
          <a:bodyPr/>
          <a:lstStyle/>
          <a:p>
            <a:fld id="{9FD26550-DC37-4F68-952C-AD41E921A82B}" type="slidenum">
              <a:rPr lang="en-US" smtClean="0"/>
              <a:t>25</a:t>
            </a:fld>
            <a:endParaRPr lang="en-US"/>
          </a:p>
        </p:txBody>
      </p:sp>
    </p:spTree>
    <p:extLst>
      <p:ext uri="{BB962C8B-B14F-4D97-AF65-F5344CB8AC3E}">
        <p14:creationId xmlns:p14="http://schemas.microsoft.com/office/powerpoint/2010/main" val="4120348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Màu</a:t>
            </a:r>
            <a:r>
              <a:rPr lang="en-US" b="1" dirty="0"/>
              <a:t> </a:t>
            </a:r>
            <a:r>
              <a:rPr lang="en-US" b="1" dirty="0" err="1"/>
              <a:t>sắc</a:t>
            </a:r>
            <a:r>
              <a:rPr lang="en-US" b="1" dirty="0"/>
              <a:t> </a:t>
            </a:r>
            <a:r>
              <a:rPr lang="en-US" b="1" dirty="0" err="1"/>
              <a:t>là</a:t>
            </a:r>
            <a:r>
              <a:rPr lang="en-US" b="1" dirty="0"/>
              <a:t> </a:t>
            </a:r>
            <a:r>
              <a:rPr lang="en-US" b="1" dirty="0" err="1"/>
              <a:t>một</a:t>
            </a:r>
            <a:r>
              <a:rPr lang="en-US" b="1" dirty="0"/>
              <a:t> </a:t>
            </a:r>
            <a:r>
              <a:rPr lang="en-US" b="1" dirty="0" err="1"/>
              <a:t>yếu</a:t>
            </a:r>
            <a:r>
              <a:rPr lang="en-US" b="1" dirty="0"/>
              <a:t> </a:t>
            </a:r>
            <a:r>
              <a:rPr lang="en-US" b="1" dirty="0" err="1"/>
              <a:t>tố</a:t>
            </a:r>
            <a:r>
              <a:rPr lang="en-US" b="1" dirty="0"/>
              <a:t> </a:t>
            </a:r>
            <a:r>
              <a:rPr lang="en-US" b="1" dirty="0" err="1"/>
              <a:t>nghệ</a:t>
            </a:r>
            <a:r>
              <a:rPr lang="en-US" b="1" dirty="0"/>
              <a:t> </a:t>
            </a:r>
            <a:r>
              <a:rPr lang="en-US" b="1" dirty="0" err="1"/>
              <a:t>thuật</a:t>
            </a:r>
            <a:r>
              <a:rPr lang="en-US" b="1" dirty="0"/>
              <a:t>, đ</a:t>
            </a:r>
            <a:r>
              <a:rPr lang="vi-VN" b="1" dirty="0"/>
              <a:t>ư</a:t>
            </a:r>
            <a:r>
              <a:rPr lang="en-US" b="1" dirty="0" err="1"/>
              <a:t>ợc</a:t>
            </a:r>
            <a:r>
              <a:rPr lang="en-US" b="1" dirty="0"/>
              <a:t> </a:t>
            </a:r>
            <a:r>
              <a:rPr lang="en-US" b="1" dirty="0" err="1"/>
              <a:t>sinh</a:t>
            </a:r>
            <a:r>
              <a:rPr lang="en-US" b="1" dirty="0"/>
              <a:t> ra </a:t>
            </a:r>
            <a:r>
              <a:rPr lang="en-US" b="1" dirty="0" err="1"/>
              <a:t>khi</a:t>
            </a:r>
            <a:r>
              <a:rPr lang="en-US" b="1" dirty="0"/>
              <a:t> </a:t>
            </a:r>
            <a:r>
              <a:rPr lang="en-US" b="1" dirty="0" err="1"/>
              <a:t>ánh</a:t>
            </a:r>
            <a:r>
              <a:rPr lang="en-US" b="1" dirty="0"/>
              <a:t> </a:t>
            </a:r>
            <a:r>
              <a:rPr lang="en-US" b="1" dirty="0" err="1"/>
              <a:t>sáng</a:t>
            </a:r>
            <a:r>
              <a:rPr lang="en-US" b="1" dirty="0"/>
              <a:t> </a:t>
            </a:r>
            <a:r>
              <a:rPr lang="en-US" b="1" dirty="0" err="1"/>
              <a:t>chiếu</a:t>
            </a:r>
            <a:r>
              <a:rPr lang="en-US" b="1" dirty="0"/>
              <a:t> qua </a:t>
            </a:r>
            <a:r>
              <a:rPr lang="en-US" b="1" dirty="0" err="1"/>
              <a:t>một</a:t>
            </a:r>
            <a:r>
              <a:rPr lang="en-US" b="1" dirty="0"/>
              <a:t> </a:t>
            </a:r>
            <a:r>
              <a:rPr lang="en-US" b="1" dirty="0" err="1"/>
              <a:t>vật</a:t>
            </a:r>
            <a:r>
              <a:rPr lang="en-US" b="1" dirty="0"/>
              <a:t> </a:t>
            </a:r>
            <a:r>
              <a:rPr lang="en-US" b="1" dirty="0" err="1"/>
              <a:t>và</a:t>
            </a:r>
            <a:r>
              <a:rPr lang="en-US" b="1" dirty="0"/>
              <a:t> </a:t>
            </a:r>
            <a:r>
              <a:rPr lang="en-US" b="1" dirty="0" err="1"/>
              <a:t>phản</a:t>
            </a:r>
            <a:r>
              <a:rPr lang="en-US" b="1" dirty="0"/>
              <a:t> </a:t>
            </a:r>
            <a:r>
              <a:rPr lang="en-US" b="1" dirty="0" err="1"/>
              <a:t>xạ</a:t>
            </a:r>
            <a:r>
              <a:rPr lang="en-US" b="1" dirty="0"/>
              <a:t> </a:t>
            </a:r>
            <a:r>
              <a:rPr lang="en-US" b="1" dirty="0" err="1"/>
              <a:t>lại</a:t>
            </a:r>
            <a:r>
              <a:rPr lang="en-US" b="1" dirty="0"/>
              <a:t> </a:t>
            </a:r>
            <a:r>
              <a:rPr lang="en-US" b="1" dirty="0" err="1"/>
              <a:t>vào</a:t>
            </a:r>
            <a:r>
              <a:rPr lang="en-US" b="1" dirty="0"/>
              <a:t> </a:t>
            </a:r>
            <a:r>
              <a:rPr lang="en-US" b="1" dirty="0" err="1"/>
              <a:t>mắt</a:t>
            </a:r>
            <a:endParaRPr lang="en-US" sz="1200" b="1" i="0" kern="1200" dirty="0">
              <a:solidFill>
                <a:schemeClr val="tx1"/>
              </a:solidFill>
              <a:effectLst/>
              <a:latin typeface="+mn-lt"/>
              <a:ea typeface="+mn-ea"/>
              <a:cs typeface="+mn-cs"/>
            </a:endParaRPr>
          </a:p>
          <a:p>
            <a:endParaRPr lang="en-US" dirty="0"/>
          </a:p>
          <a:p>
            <a:r>
              <a:rPr lang="en-US" dirty="0" err="1"/>
              <a:t>Vậy</a:t>
            </a:r>
            <a:r>
              <a:rPr lang="en-US" dirty="0"/>
              <a:t> </a:t>
            </a:r>
            <a:r>
              <a:rPr lang="en-US" dirty="0" err="1"/>
              <a:t>nếu</a:t>
            </a:r>
            <a:r>
              <a:rPr lang="en-US" dirty="0"/>
              <a:t> </a:t>
            </a:r>
            <a:r>
              <a:rPr lang="en-US" dirty="0" err="1"/>
              <a:t>không</a:t>
            </a:r>
            <a:r>
              <a:rPr lang="en-US" dirty="0"/>
              <a:t> </a:t>
            </a:r>
            <a:r>
              <a:rPr lang="en-US" dirty="0" err="1"/>
              <a:t>có</a:t>
            </a:r>
            <a:r>
              <a:rPr lang="en-US" dirty="0"/>
              <a:t> </a:t>
            </a:r>
            <a:r>
              <a:rPr lang="en-US" dirty="0" err="1"/>
              <a:t>màu</a:t>
            </a:r>
            <a:r>
              <a:rPr lang="en-US" dirty="0"/>
              <a:t> </a:t>
            </a:r>
            <a:r>
              <a:rPr lang="en-US" dirty="0" err="1"/>
              <a:t>sắc</a:t>
            </a:r>
            <a:r>
              <a:rPr lang="en-US" dirty="0"/>
              <a:t> ta </a:t>
            </a:r>
            <a:r>
              <a:rPr lang="en-US" dirty="0" err="1"/>
              <a:t>có</a:t>
            </a:r>
            <a:r>
              <a:rPr lang="en-US" dirty="0"/>
              <a:t> </a:t>
            </a:r>
            <a:r>
              <a:rPr lang="en-US" dirty="0" err="1"/>
              <a:t>nhìn</a:t>
            </a:r>
            <a:r>
              <a:rPr lang="en-US" dirty="0"/>
              <a:t> </a:t>
            </a:r>
            <a:r>
              <a:rPr lang="en-US" dirty="0" err="1"/>
              <a:t>thấy</a:t>
            </a:r>
            <a:r>
              <a:rPr lang="en-US" dirty="0"/>
              <a:t> </a:t>
            </a:r>
            <a:r>
              <a:rPr lang="en-US" dirty="0" err="1"/>
              <a:t>mọi</a:t>
            </a:r>
            <a:r>
              <a:rPr lang="en-US" dirty="0"/>
              <a:t> </a:t>
            </a:r>
            <a:r>
              <a:rPr lang="en-US" dirty="0" err="1"/>
              <a:t>vật</a:t>
            </a:r>
            <a:r>
              <a:rPr lang="en-US" dirty="0"/>
              <a:t> </a:t>
            </a:r>
            <a:r>
              <a:rPr lang="en-US" dirty="0" err="1"/>
              <a:t>không</a:t>
            </a:r>
            <a:r>
              <a:rPr lang="en-US" dirty="0"/>
              <a:t>?</a:t>
            </a:r>
          </a:p>
          <a:p>
            <a:r>
              <a:rPr lang="en-US" dirty="0" err="1"/>
              <a:t>Câu</a:t>
            </a:r>
            <a:r>
              <a:rPr lang="en-US" dirty="0"/>
              <a:t> </a:t>
            </a:r>
            <a:r>
              <a:rPr lang="en-US" dirty="0" err="1"/>
              <a:t>trả</a:t>
            </a:r>
            <a:r>
              <a:rPr lang="en-US" dirty="0"/>
              <a:t> </a:t>
            </a:r>
            <a:r>
              <a:rPr lang="en-US" dirty="0" err="1"/>
              <a:t>lời</a:t>
            </a:r>
            <a:r>
              <a:rPr lang="en-US" dirty="0"/>
              <a:t> </a:t>
            </a:r>
            <a:r>
              <a:rPr lang="en-US" dirty="0" err="1"/>
              <a:t>là</a:t>
            </a:r>
            <a:r>
              <a:rPr lang="en-US" dirty="0"/>
              <a:t> CÓ</a:t>
            </a:r>
          </a:p>
          <a:p>
            <a:r>
              <a:rPr lang="en-US" dirty="0"/>
              <a:t>Thế </a:t>
            </a:r>
            <a:r>
              <a:rPr lang="en-US" dirty="0" err="1"/>
              <a:t>có</a:t>
            </a:r>
            <a:r>
              <a:rPr lang="en-US" dirty="0"/>
              <a:t> </a:t>
            </a:r>
            <a:r>
              <a:rPr lang="en-US" dirty="0" err="1"/>
              <a:t>màu</a:t>
            </a:r>
            <a:r>
              <a:rPr lang="en-US" dirty="0"/>
              <a:t> </a:t>
            </a:r>
            <a:r>
              <a:rPr lang="en-US" dirty="0" err="1"/>
              <a:t>sắc</a:t>
            </a:r>
            <a:r>
              <a:rPr lang="en-US" dirty="0"/>
              <a:t> </a:t>
            </a:r>
            <a:r>
              <a:rPr lang="en-US" dirty="0" err="1"/>
              <a:t>để</a:t>
            </a:r>
            <a:r>
              <a:rPr lang="en-US" dirty="0"/>
              <a:t> </a:t>
            </a:r>
            <a:r>
              <a:rPr lang="en-US" dirty="0" err="1"/>
              <a:t>làm</a:t>
            </a:r>
            <a:r>
              <a:rPr lang="en-US" dirty="0"/>
              <a:t> </a:t>
            </a:r>
            <a:r>
              <a:rPr lang="en-US" dirty="0" err="1"/>
              <a:t>gì</a:t>
            </a:r>
            <a:r>
              <a:rPr lang="en-US" dirty="0"/>
              <a:t>?</a:t>
            </a:r>
          </a:p>
          <a:p>
            <a:endParaRPr lang="en-US" dirty="0"/>
          </a:p>
        </p:txBody>
      </p:sp>
      <p:sp>
        <p:nvSpPr>
          <p:cNvPr id="4" name="Slide Number Placeholder 3"/>
          <p:cNvSpPr>
            <a:spLocks noGrp="1"/>
          </p:cNvSpPr>
          <p:nvPr>
            <p:ph type="sldNum" sz="quarter" idx="10"/>
          </p:nvPr>
        </p:nvSpPr>
        <p:spPr/>
        <p:txBody>
          <a:bodyPr/>
          <a:lstStyle/>
          <a:p>
            <a:fld id="{44A37758-0D45-4AC6-85A9-A553058A59C3}" type="slidenum">
              <a:rPr lang="vi-VN" smtClean="0"/>
              <a:t>4</a:t>
            </a:fld>
            <a:endParaRPr lang="vi-VN"/>
          </a:p>
        </p:txBody>
      </p:sp>
    </p:spTree>
    <p:extLst>
      <p:ext uri="{BB962C8B-B14F-4D97-AF65-F5344CB8AC3E}">
        <p14:creationId xmlns:p14="http://schemas.microsoft.com/office/powerpoint/2010/main" val="2871601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a:solidFill>
                  <a:schemeClr val="tx1"/>
                </a:solidFill>
                <a:effectLst/>
                <a:latin typeface="+mn-lt"/>
                <a:ea typeface="+mn-ea"/>
                <a:cs typeface="+mn-cs"/>
              </a:rPr>
              <a:t>PP phối màu bổ túc bộ 3</a:t>
            </a:r>
          </a:p>
          <a:p>
            <a:pPr marL="228600" indent="-228600">
              <a:buAutoNum type="arabicPeriod"/>
            </a:pPr>
            <a:r>
              <a:rPr lang="en-GB" sz="1200" kern="1200">
                <a:solidFill>
                  <a:schemeClr val="tx1"/>
                </a:solidFill>
                <a:effectLst/>
                <a:latin typeface="+mn-lt"/>
                <a:ea typeface="+mn-ea"/>
                <a:cs typeface="+mn-cs"/>
              </a:rPr>
              <a:t>Đây là phối màu an toàn nhất trong các cách phối màu. Phối màu này được hình thành với ba màu nằm ở ba góc khác nhau của vòng tròn màu và tạo nên một hình tam giác đều.</a:t>
            </a:r>
            <a:endParaRPr lang="en-US"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Vì ba màu nằm ở ba góc khác nhau trên vòng tròn màu nên chúng kết hợp và bổ sung với nhau tạo nên một sự cân bằng và khá sôi động.</a:t>
            </a:r>
            <a:endParaRPr lang="en-US" sz="1200" kern="1200">
              <a:solidFill>
                <a:schemeClr val="tx1"/>
              </a:solidFill>
              <a:effectLst/>
              <a:latin typeface="+mn-lt"/>
              <a:ea typeface="+mn-ea"/>
              <a:cs typeface="+mn-cs"/>
            </a:endParaRPr>
          </a:p>
          <a:p>
            <a:pPr marL="228600" indent="-228600">
              <a:buAutoNum type="arabicPeriod"/>
            </a:pPr>
            <a:r>
              <a:rPr lang="vi-VN"/>
              <a:t>Để sử dụng sự hòa hợp giữa ba màu, màu sắc cần được cân bằng cẩn thận - hãy để một màu chiếm ưu thế và sử dụng hai màu khác để làm nổi bật.</a:t>
            </a:r>
            <a:endParaRPr lang="en-US"/>
          </a:p>
        </p:txBody>
      </p:sp>
      <p:sp>
        <p:nvSpPr>
          <p:cNvPr id="4" name="Slide Number Placeholder 3"/>
          <p:cNvSpPr>
            <a:spLocks noGrp="1"/>
          </p:cNvSpPr>
          <p:nvPr>
            <p:ph type="sldNum" sz="quarter" idx="10"/>
          </p:nvPr>
        </p:nvSpPr>
        <p:spPr/>
        <p:txBody>
          <a:bodyPr/>
          <a:lstStyle/>
          <a:p>
            <a:fld id="{9FD26550-DC37-4F68-952C-AD41E921A82B}" type="slidenum">
              <a:rPr lang="en-US" smtClean="0"/>
              <a:t>28</a:t>
            </a:fld>
            <a:endParaRPr lang="en-US"/>
          </a:p>
        </p:txBody>
      </p:sp>
    </p:spTree>
    <p:extLst>
      <p:ext uri="{BB962C8B-B14F-4D97-AF65-F5344CB8AC3E}">
        <p14:creationId xmlns:p14="http://schemas.microsoft.com/office/powerpoint/2010/main" val="838111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a:solidFill>
                  <a:schemeClr val="tx1"/>
                </a:solidFill>
                <a:effectLst/>
                <a:latin typeface="+mn-lt"/>
                <a:ea typeface="+mn-ea"/>
                <a:cs typeface="+mn-cs"/>
              </a:rPr>
              <a:t>PP phối màu bổ túc xen kẽ/ màu bổ sung xen kẽ</a:t>
            </a:r>
          </a:p>
          <a:p>
            <a:pPr marL="228600" indent="-228600">
              <a:buAutoNum type="arabicPeriod"/>
            </a:pPr>
            <a:r>
              <a:rPr lang="en-GB" sz="1200" kern="1200">
                <a:solidFill>
                  <a:schemeClr val="tx1"/>
                </a:solidFill>
                <a:effectLst/>
                <a:latin typeface="+mn-lt"/>
                <a:ea typeface="+mn-ea"/>
                <a:cs typeface="+mn-cs"/>
              </a:rPr>
              <a:t>Là một s</a:t>
            </a:r>
            <a:r>
              <a:rPr lang="en-US" sz="1200" kern="1200">
                <a:solidFill>
                  <a:schemeClr val="tx1"/>
                </a:solidFill>
                <a:effectLst/>
                <a:latin typeface="+mn-lt"/>
                <a:ea typeface="+mn-ea"/>
                <a:cs typeface="+mn-cs"/>
              </a:rPr>
              <a:t>ự thay đổi của PP bổ sung, ngoài màu c</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 bản (Xanh lá), nó sử dụng 2 màu liền kề với màu bổ sung của nó (đỏ)</a:t>
            </a:r>
            <a:endParaRPr lang="en-GB"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Dùng ph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này khi cần gây ấn t</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ợng lập tức cho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tuy nhiên cần cần thận lựa chọn vì có thể gây ấn t</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ợng không tốt nếu lựa chọn không đúng.</a:t>
            </a:r>
          </a:p>
          <a:p>
            <a:pPr marL="228600" indent="-228600">
              <a:buAutoNum type="arabicPeriod"/>
            </a:pPr>
            <a:r>
              <a:rPr lang="en-GB" sz="1200" kern="1200">
                <a:solidFill>
                  <a:schemeClr val="tx1"/>
                </a:solidFill>
                <a:effectLst/>
                <a:latin typeface="+mn-lt"/>
                <a:ea typeface="+mn-ea"/>
                <a:cs typeface="+mn-cs"/>
              </a:rPr>
              <a:t>Phối màu này được tạo bởi ba màu nằm ở ba góc khác nhau trên vòng tròn màu và tạo nên một hình tam giác cân. Đôi lúc, bạn có thể sử dụng thêm một màu thứ tư; màu này phải đối xứng với màu c</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 bản, tức là màu bổ sung của màu c</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 bản. Ví dụ ở đây là màu đỏ.</a:t>
            </a:r>
          </a:p>
          <a:p>
            <a:pPr marL="228600" indent="-228600">
              <a:buAutoNum type="arabicPeriod"/>
            </a:pPr>
            <a:r>
              <a:rPr lang="en-GB" sz="1200" kern="1200">
                <a:solidFill>
                  <a:schemeClr val="tx1"/>
                </a:solidFill>
                <a:effectLst/>
                <a:latin typeface="+mn-lt"/>
                <a:ea typeface="+mn-ea"/>
                <a:cs typeface="+mn-cs"/>
              </a:rPr>
              <a:t>Có rất nhiều website chuộng phối màu này. Chủ yếu họ sử dụng màu đen và trắng làm những màu chủ đạo, tô điểm bằng các màu thứ 3 bắt mắt như đỏ và xanh với các chi tiết phụ. Phối màu này đơn giản và an toàn nhưng vô cùng hiệu quả.</a:t>
            </a:r>
          </a:p>
        </p:txBody>
      </p:sp>
      <p:sp>
        <p:nvSpPr>
          <p:cNvPr id="4" name="Slide Number Placeholder 3"/>
          <p:cNvSpPr>
            <a:spLocks noGrp="1"/>
          </p:cNvSpPr>
          <p:nvPr>
            <p:ph type="sldNum" sz="quarter" idx="10"/>
          </p:nvPr>
        </p:nvSpPr>
        <p:spPr/>
        <p:txBody>
          <a:bodyPr/>
          <a:lstStyle/>
          <a:p>
            <a:fld id="{9FD26550-DC37-4F68-952C-AD41E921A82B}" type="slidenum">
              <a:rPr lang="en-US" smtClean="0"/>
              <a:t>31</a:t>
            </a:fld>
            <a:endParaRPr lang="en-US"/>
          </a:p>
        </p:txBody>
      </p:sp>
    </p:spTree>
    <p:extLst>
      <p:ext uri="{BB962C8B-B14F-4D97-AF65-F5344CB8AC3E}">
        <p14:creationId xmlns:p14="http://schemas.microsoft.com/office/powerpoint/2010/main" val="38234217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sz="1200" kern="1200">
                <a:solidFill>
                  <a:schemeClr val="tx1"/>
                </a:solidFill>
                <a:effectLst/>
                <a:latin typeface="+mn-lt"/>
                <a:ea typeface="+mn-ea"/>
                <a:cs typeface="+mn-cs"/>
              </a:rPr>
              <a:t>PP phối màu bổ túc bộ bốn</a:t>
            </a:r>
          </a:p>
          <a:p>
            <a:pPr marL="228600" indent="-228600">
              <a:buAutoNum type="arabicPeriod"/>
            </a:pPr>
            <a:r>
              <a:rPr lang="en-GB" sz="1200" kern="1200">
                <a:solidFill>
                  <a:schemeClr val="tx1"/>
                </a:solidFill>
                <a:effectLst/>
                <a:latin typeface="+mn-lt"/>
                <a:ea typeface="+mn-ea"/>
                <a:cs typeface="+mn-cs"/>
              </a:rPr>
              <a:t>Đây là phối màu phức tạp nhất trong sáu phối màu cơ bản.  S</a:t>
            </a:r>
            <a:r>
              <a:rPr lang="en-US" sz="1200" kern="1200">
                <a:solidFill>
                  <a:schemeClr val="tx1"/>
                </a:solidFill>
                <a:effectLst/>
                <a:latin typeface="+mn-lt"/>
                <a:ea typeface="+mn-ea"/>
                <a:cs typeface="+mn-cs"/>
              </a:rPr>
              <a:t>ử dụng 4 màu đ</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ợc sắp xếp thành 2 cặp màu bổ sung. Sự đối nghịch này chính là điểm mạnh và khác biệt đặc tr</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cho cách phối màu này.</a:t>
            </a:r>
          </a:p>
          <a:p>
            <a:pPr marL="228600" indent="-228600">
              <a:buAutoNum type="arabicPeriod"/>
            </a:pPr>
            <a:r>
              <a:rPr lang="en-US" sz="1200" kern="1200">
                <a:solidFill>
                  <a:schemeClr val="tx1"/>
                </a:solidFill>
                <a:effectLst/>
                <a:latin typeface="+mn-lt"/>
                <a:ea typeface="+mn-ea"/>
                <a:cs typeface="+mn-cs"/>
              </a:rPr>
              <a:t>Cung cấp nhiều khả năng cho các biến thể, tạo sự mới mẻ, phù hợp với nhiều xu 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ớng thiết kế hiện nay.</a:t>
            </a:r>
          </a:p>
          <a:p>
            <a:pPr marL="228600" indent="-228600">
              <a:buAutoNum type="arabicPeriod"/>
            </a:pPr>
            <a:r>
              <a:rPr lang="en-GB" sz="1200" kern="1200">
                <a:solidFill>
                  <a:schemeClr val="tx1"/>
                </a:solidFill>
                <a:effectLst/>
                <a:latin typeface="+mn-lt"/>
                <a:ea typeface="+mn-ea"/>
                <a:cs typeface="+mn-cs"/>
              </a:rPr>
              <a:t>L</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u ý rằng là </a:t>
            </a:r>
            <a:r>
              <a:rPr lang="en-GB" sz="1200" kern="1200">
                <a:solidFill>
                  <a:schemeClr val="tx1"/>
                </a:solidFill>
                <a:effectLst/>
                <a:latin typeface="+mn-lt"/>
                <a:ea typeface="+mn-ea"/>
                <a:cs typeface="+mn-cs"/>
              </a:rPr>
              <a:t>Các cặp màu trong phối màu này thì rất khó để có thể phối hợp và sử dụng chúng đúng cách, vì thế  sẽ mất khá nhiều thời gian cho khâu chọn lọc và lên màu cho website của mình. Mẹo để chon màu cho phối màu này cũng khá cơ bản khi bạn cần chú ý cân bằng thật tốt giữa hai gam màu nóng (đỏ, cam hay vàng) và lạnh (xanh, tím).</a:t>
            </a:r>
            <a:endParaRPr lang="en-US"/>
          </a:p>
        </p:txBody>
      </p:sp>
      <p:sp>
        <p:nvSpPr>
          <p:cNvPr id="4" name="Slide Number Placeholder 3"/>
          <p:cNvSpPr>
            <a:spLocks noGrp="1"/>
          </p:cNvSpPr>
          <p:nvPr>
            <p:ph type="sldNum" sz="quarter" idx="10"/>
          </p:nvPr>
        </p:nvSpPr>
        <p:spPr/>
        <p:txBody>
          <a:bodyPr/>
          <a:lstStyle/>
          <a:p>
            <a:fld id="{9FD26550-DC37-4F68-952C-AD41E921A82B}" type="slidenum">
              <a:rPr lang="en-US" smtClean="0"/>
              <a:t>35</a:t>
            </a:fld>
            <a:endParaRPr lang="en-US"/>
          </a:p>
        </p:txBody>
      </p:sp>
    </p:spTree>
    <p:extLst>
      <p:ext uri="{BB962C8B-B14F-4D97-AF65-F5344CB8AC3E}">
        <p14:creationId xmlns:p14="http://schemas.microsoft.com/office/powerpoint/2010/main" val="4085899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Tại sao chúng ta cần quan tâm về lý thuyết màu sắc?</a:t>
            </a:r>
            <a:endParaRPr lang="en-US" sz="1200" kern="1200">
              <a:solidFill>
                <a:schemeClr val="tx1"/>
              </a:solidFill>
              <a:effectLst/>
              <a:latin typeface="+mn-lt"/>
              <a:ea typeface="+mn-ea"/>
              <a:cs typeface="+mn-cs"/>
            </a:endParaRPr>
          </a:p>
          <a:p>
            <a:pPr lvl="0"/>
            <a:r>
              <a:rPr lang="en-GB" sz="1200" kern="1200">
                <a:solidFill>
                  <a:schemeClr val="tx1"/>
                </a:solidFill>
                <a:effectLst/>
                <a:latin typeface="+mn-lt"/>
                <a:ea typeface="+mn-ea"/>
                <a:cs typeface="+mn-cs"/>
              </a:rPr>
              <a:t>	Thương hiệu, marketing và bán hàng</a:t>
            </a:r>
          </a:p>
        </p:txBody>
      </p:sp>
      <p:sp>
        <p:nvSpPr>
          <p:cNvPr id="4" name="Slide Number Placeholder 3"/>
          <p:cNvSpPr>
            <a:spLocks noGrp="1"/>
          </p:cNvSpPr>
          <p:nvPr>
            <p:ph type="sldNum" sz="quarter" idx="10"/>
          </p:nvPr>
        </p:nvSpPr>
        <p:spPr/>
        <p:txBody>
          <a:bodyPr/>
          <a:lstStyle/>
          <a:p>
            <a:fld id="{44A37758-0D45-4AC6-85A9-A553058A59C3}" type="slidenum">
              <a:rPr lang="vi-VN" smtClean="0"/>
              <a:t>38</a:t>
            </a:fld>
            <a:endParaRPr lang="vi-VN"/>
          </a:p>
        </p:txBody>
      </p:sp>
    </p:spTree>
    <p:extLst>
      <p:ext uri="{BB962C8B-B14F-4D97-AF65-F5344CB8AC3E}">
        <p14:creationId xmlns:p14="http://schemas.microsoft.com/office/powerpoint/2010/main" val="24191882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kern="1200">
                <a:solidFill>
                  <a:schemeClr val="tx1"/>
                </a:solidFill>
                <a:effectLst/>
                <a:latin typeface="+mn-lt"/>
                <a:ea typeface="+mn-ea"/>
                <a:cs typeface="+mn-cs"/>
              </a:rPr>
              <a:t>Th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hiệu gắn liền với màu xanh d</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và </a:t>
            </a:r>
            <a:r>
              <a:rPr lang="en-GB" sz="1200" kern="1200">
                <a:solidFill>
                  <a:schemeClr val="tx1"/>
                </a:solidFill>
                <a:effectLst/>
                <a:latin typeface="+mn-lt"/>
                <a:ea typeface="+mn-ea"/>
                <a:cs typeface="+mn-cs"/>
              </a:rPr>
              <a:t>Chúng ta dễ dàng nhận thấy giao diện Facebook có màu chủ đạo là màu xanh dương, thì cũng có nhiều bạn đã biết rồi. Lý do là bởi vì CEO và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sang lập ra FB</a:t>
            </a:r>
            <a:r>
              <a:rPr lang="en-GB" sz="1200" kern="1200">
                <a:solidFill>
                  <a:schemeClr val="tx1"/>
                </a:solidFill>
                <a:effectLst/>
                <a:latin typeface="+mn-lt"/>
                <a:ea typeface="+mn-ea"/>
                <a:cs typeface="+mn-cs"/>
              </a:rPr>
              <a:t> bị mù màu “đỏ - xanh lá cây”, nên xanh dương là màu mà anh có thể nhìn thấy rõ nhất và phân biệt tốt nhất. Không chỉ vậy, v</a:t>
            </a:r>
            <a:r>
              <a:rPr lang="en-US" sz="1200" kern="1200">
                <a:solidFill>
                  <a:schemeClr val="tx1"/>
                </a:solidFill>
                <a:effectLst/>
                <a:latin typeface="+mn-lt"/>
                <a:ea typeface="+mn-ea"/>
                <a:cs typeface="+mn-cs"/>
              </a:rPr>
              <a:t>ới màu sắc chủ đạo là xanh d</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và nền sang, dịu làm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dễ chịu h</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 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ớng tới giao diện có màu sắc tối giản để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tập trung h</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 vào nội dung và 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ớng t</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ơng tác, khiến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nán lại lâu h</a:t>
            </a:r>
            <a:r>
              <a:rPr lang="vi-VN" sz="1200" kern="1200">
                <a:solidFill>
                  <a:schemeClr val="tx1"/>
                </a:solidFill>
                <a:effectLst/>
                <a:latin typeface="+mn-lt"/>
                <a:ea typeface="+mn-ea"/>
                <a:cs typeface="+mn-cs"/>
              </a:rPr>
              <a:t>ơ</a:t>
            </a:r>
            <a:r>
              <a:rPr lang="en-US" sz="1200" kern="1200">
                <a:solidFill>
                  <a:schemeClr val="tx1"/>
                </a:solidFill>
                <a:effectLst/>
                <a:latin typeface="+mn-lt"/>
                <a:ea typeface="+mn-ea"/>
                <a:cs typeface="+mn-cs"/>
              </a:rPr>
              <a:t>n.</a:t>
            </a:r>
            <a:endParaRPr lang="en-GB" sz="1200" kern="1200">
              <a:solidFill>
                <a:schemeClr val="tx1"/>
              </a:solidFill>
              <a:effectLst/>
              <a:latin typeface="+mn-lt"/>
              <a:ea typeface="+mn-ea"/>
              <a:cs typeface="+mn-cs"/>
            </a:endParaRPr>
          </a:p>
          <a:p>
            <a:pPr marL="228600" indent="-228600">
              <a:buAutoNum type="arabicPeriod"/>
            </a:pPr>
            <a:endParaRPr lang="en-US" sz="1200" kern="1200">
              <a:solidFill>
                <a:schemeClr val="tx1"/>
              </a:solidFill>
              <a:effectLst/>
              <a:latin typeface="+mn-lt"/>
              <a:ea typeface="+mn-ea"/>
              <a:cs typeface="+mn-cs"/>
            </a:endParaRPr>
          </a:p>
          <a:p>
            <a:pPr marL="228600" indent="-228600">
              <a:buAutoNum type="arabicPeriod"/>
            </a:pPr>
            <a:r>
              <a:rPr lang="en-GB" sz="1200" kern="1200">
                <a:solidFill>
                  <a:schemeClr val="tx1"/>
                </a:solidFill>
                <a:effectLst/>
                <a:latin typeface="+mn-lt"/>
                <a:ea typeface="+mn-ea"/>
                <a:cs typeface="+mn-cs"/>
              </a:rPr>
              <a:t>Đó chỉ là một phần lý do Facebook có gam màu chủ đạo là màu xanh dương, và đăng sau nó là khoa học về màu sắc trong thiết kế thương hiệu. Nếu chủ ý một chút, chúng ta sẽ thấy màu xanh dương chính là màu phổ biến nhất được sử dụng trong các trang web hiện nay nhằm xây dựng thương hiệu. Ý nghĩa của màu này gắn liền với năng suất cao, sự yên tĩnh, bình yên, sự tin tưởng cũng như là sự tôn vinh.</a:t>
            </a:r>
          </a:p>
        </p:txBody>
      </p:sp>
      <p:sp>
        <p:nvSpPr>
          <p:cNvPr id="4" name="Slide Number Placeholder 3"/>
          <p:cNvSpPr>
            <a:spLocks noGrp="1"/>
          </p:cNvSpPr>
          <p:nvPr>
            <p:ph type="sldNum" sz="quarter" idx="10"/>
          </p:nvPr>
        </p:nvSpPr>
        <p:spPr/>
        <p:txBody>
          <a:bodyPr/>
          <a:lstStyle/>
          <a:p>
            <a:fld id="{44A37758-0D45-4AC6-85A9-A553058A59C3}" type="slidenum">
              <a:rPr lang="vi-VN" smtClean="0"/>
              <a:t>39</a:t>
            </a:fld>
            <a:endParaRPr lang="vi-VN"/>
          </a:p>
        </p:txBody>
      </p:sp>
    </p:spTree>
    <p:extLst>
      <p:ext uri="{BB962C8B-B14F-4D97-AF65-F5344CB8AC3E}">
        <p14:creationId xmlns:p14="http://schemas.microsoft.com/office/powerpoint/2010/main" val="4232252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kern="1200">
                <a:solidFill>
                  <a:schemeClr val="tx1"/>
                </a:solidFill>
                <a:effectLst/>
                <a:latin typeface="+mn-lt"/>
                <a:ea typeface="+mn-ea"/>
                <a:cs typeface="+mn-cs"/>
              </a:rPr>
              <a:t>Cũng có gam màu chủ đạo là xanh dương thì có thể kể ra rất nhiều trang web phổ biến và đ</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ợc truy cập nhiều </a:t>
            </a:r>
            <a:r>
              <a:rPr lang="en-GB" sz="1200" kern="1200">
                <a:solidFill>
                  <a:schemeClr val="tx1"/>
                </a:solidFill>
                <a:effectLst/>
                <a:latin typeface="+mn-lt"/>
                <a:ea typeface="+mn-ea"/>
                <a:cs typeface="+mn-cs"/>
              </a:rPr>
              <a:t>hiện nay như  mạng xã hội Twitter, công ty cung cấp dịch vụ thanh toán và chuyển tiền qua mạng Paypal, các ngân hàng, ví dụ như ngân hàng quốc tế CapitalOne, ở VN có rất nhiều chẳng hạn như ngân hàng Á Châu ACB, Sacombank, trang thương mại điện tự Tiki. Tất nhiên là mã màu chắc chắn sẽ là khác nhau nhưng tựu trung lại thì đó là họ màu xanh dương.</a:t>
            </a:r>
          </a:p>
          <a:p>
            <a:pPr marL="228600" indent="-228600">
              <a:buAutoNum type="arabicPeriod"/>
            </a:pPr>
            <a:r>
              <a:rPr lang="en-GB" sz="1200" kern="1200">
                <a:solidFill>
                  <a:schemeClr val="tx1"/>
                </a:solidFill>
                <a:effectLst/>
                <a:latin typeface="+mn-lt"/>
                <a:ea typeface="+mn-ea"/>
                <a:cs typeface="+mn-cs"/>
              </a:rPr>
              <a:t>Những công ty về công nghệ, điện tử như Dell, IBM, Intel cũng đều có màu sắc chủ đạo là xanh dương – gửi thông điệp đáng tin cậy, sản phẩm chất lượng tốt.</a:t>
            </a:r>
            <a:endParaRPr lang="en-US"/>
          </a:p>
        </p:txBody>
      </p:sp>
      <p:sp>
        <p:nvSpPr>
          <p:cNvPr id="4" name="Slide Number Placeholder 3"/>
          <p:cNvSpPr>
            <a:spLocks noGrp="1"/>
          </p:cNvSpPr>
          <p:nvPr>
            <p:ph type="sldNum" sz="quarter" idx="10"/>
          </p:nvPr>
        </p:nvSpPr>
        <p:spPr/>
        <p:txBody>
          <a:bodyPr/>
          <a:lstStyle/>
          <a:p>
            <a:fld id="{9FD26550-DC37-4F68-952C-AD41E921A82B}" type="slidenum">
              <a:rPr lang="en-US" smtClean="0"/>
              <a:t>40</a:t>
            </a:fld>
            <a:endParaRPr lang="en-US"/>
          </a:p>
        </p:txBody>
      </p:sp>
    </p:spTree>
    <p:extLst>
      <p:ext uri="{BB962C8B-B14F-4D97-AF65-F5344CB8AC3E}">
        <p14:creationId xmlns:p14="http://schemas.microsoft.com/office/powerpoint/2010/main" val="2021773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Nike - Nike thay đổi trang web của họ thường xuyên, nhưng nó thường là tối với màu sắc chủ yếu là màu đen và màu xám. Màu đen cho thấy sức mạnh trong sản phẩm của họ, cho ấn tượng mà họ bán sản phẩm chất lượng cho người dân thể thao. Giao diện trang </a:t>
            </a:r>
            <a:r>
              <a:rPr lang="en-US" sz="1200" kern="1200">
                <a:solidFill>
                  <a:schemeClr val="tx1"/>
                </a:solidFill>
                <a:effectLst/>
                <a:latin typeface="+mn-lt"/>
                <a:ea typeface="+mn-ea"/>
                <a:cs typeface="+mn-cs"/>
              </a:rPr>
              <a:t>web chủ yếu sử dụng màu đen và xám trên nền sang cho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dung dễ tập trung vào những sản phẩm đẹp, chất l</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ợng của họ.</a:t>
            </a:r>
          </a:p>
        </p:txBody>
      </p:sp>
      <p:sp>
        <p:nvSpPr>
          <p:cNvPr id="4" name="Slide Number Placeholder 3"/>
          <p:cNvSpPr>
            <a:spLocks noGrp="1"/>
          </p:cNvSpPr>
          <p:nvPr>
            <p:ph type="sldNum" sz="quarter" idx="10"/>
          </p:nvPr>
        </p:nvSpPr>
        <p:spPr/>
        <p:txBody>
          <a:bodyPr/>
          <a:lstStyle/>
          <a:p>
            <a:fld id="{44A37758-0D45-4AC6-85A9-A553058A59C3}" type="slidenum">
              <a:rPr lang="vi-VN" smtClean="0"/>
              <a:t>41</a:t>
            </a:fld>
            <a:endParaRPr lang="vi-VN"/>
          </a:p>
        </p:txBody>
      </p:sp>
    </p:spTree>
    <p:extLst>
      <p:ext uri="{BB962C8B-B14F-4D97-AF65-F5344CB8AC3E}">
        <p14:creationId xmlns:p14="http://schemas.microsoft.com/office/powerpoint/2010/main" val="404373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Amazon – là một trang được truy cập nhiều trên thế giới. Trang web của Amazon là chủ yếu là trắng, là màu sắc tốt nhất để sử dụng cho tương phản và dễ đọc. Nó cũng cho thấy sự sạch sẽ và giúp người dùng điều hướng các trang web một cách tự do. Có điểm nhấn màu cam và màu xanh để giúp mọi người cảm thấy thoải mái khi truy cập trang web, cũng như vui mừng và hy vọng để tìm mua hàng hoàn hảo của họ.</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4A37758-0D45-4AC6-85A9-A553058A59C3}" type="slidenum">
              <a:rPr lang="vi-VN" smtClean="0"/>
              <a:t>42</a:t>
            </a:fld>
            <a:endParaRPr lang="vi-VN"/>
          </a:p>
        </p:txBody>
      </p:sp>
    </p:spTree>
    <p:extLst>
      <p:ext uri="{BB962C8B-B14F-4D97-AF65-F5344CB8AC3E}">
        <p14:creationId xmlns:p14="http://schemas.microsoft.com/office/powerpoint/2010/main" val="40996114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sự thú vị và ấn t</a:t>
            </a:r>
            <a:r>
              <a:rPr lang="vi-VN"/>
              <a:t>ư</a:t>
            </a:r>
            <a:r>
              <a:rPr lang="en-US"/>
              <a:t>ợng và ấn t</a:t>
            </a:r>
            <a:r>
              <a:rPr lang="vi-VN"/>
              <a:t>ư</a:t>
            </a:r>
            <a:r>
              <a:rPr lang="en-US"/>
              <a:t>ợng của màu sắc</a:t>
            </a:r>
          </a:p>
          <a:p>
            <a:pPr marL="228600" indent="-228600">
              <a:buAutoNum type="arabicPeriod"/>
            </a:pPr>
            <a:r>
              <a:rPr lang="en-US"/>
              <a:t>Mọi thứ sẽ trở nên sống động h</a:t>
            </a:r>
            <a:r>
              <a:rPr lang="vi-VN"/>
              <a:t>ơ</a:t>
            </a:r>
            <a:r>
              <a:rPr lang="en-US"/>
              <a:t>n khi có màu sắc</a:t>
            </a:r>
          </a:p>
          <a:p>
            <a:pPr marL="228600" indent="-228600">
              <a:buAutoNum type="arabicPeriod"/>
            </a:pPr>
            <a:r>
              <a:rPr lang="en-US"/>
              <a:t>Làm cách nào để tạo ra màu sắc</a:t>
            </a:r>
          </a:p>
          <a:p>
            <a:pPr marL="228600" indent="-228600">
              <a:buAutoNum type="arabicPeriod"/>
            </a:pPr>
            <a:r>
              <a:rPr lang="en-US"/>
              <a:t>Các hệ thống màu</a:t>
            </a:r>
          </a:p>
          <a:p>
            <a:pPr marL="228600" indent="-228600">
              <a:buAutoNum type="arabicPeriod"/>
            </a:pPr>
            <a:r>
              <a:rPr lang="en-US"/>
              <a:t>Cách sử dụng màu</a:t>
            </a:r>
          </a:p>
          <a:p>
            <a:pPr marL="228600" indent="-228600">
              <a:buAutoNum type="arabicPeriod"/>
            </a:pPr>
            <a:r>
              <a:rPr lang="en-US"/>
              <a:t>Làm thế nào để sử dụng màu có hiệu quả</a:t>
            </a:r>
          </a:p>
          <a:p>
            <a:pPr marL="228600" indent="-228600">
              <a:buAutoNum type="arabicPeriod"/>
            </a:pPr>
            <a:endParaRPr lang="en-US"/>
          </a:p>
        </p:txBody>
      </p:sp>
      <p:sp>
        <p:nvSpPr>
          <p:cNvPr id="4" name="Slide Number Placeholder 3"/>
          <p:cNvSpPr>
            <a:spLocks noGrp="1"/>
          </p:cNvSpPr>
          <p:nvPr>
            <p:ph type="sldNum" sz="quarter" idx="10"/>
          </p:nvPr>
        </p:nvSpPr>
        <p:spPr/>
        <p:txBody>
          <a:bodyPr/>
          <a:lstStyle/>
          <a:p>
            <a:fld id="{44A37758-0D45-4AC6-85A9-A553058A59C3}" type="slidenum">
              <a:rPr lang="vi-VN" smtClean="0"/>
              <a:t>43</a:t>
            </a:fld>
            <a:endParaRPr lang="vi-VN"/>
          </a:p>
        </p:txBody>
      </p:sp>
    </p:spTree>
    <p:extLst>
      <p:ext uri="{BB962C8B-B14F-4D97-AF65-F5344CB8AC3E}">
        <p14:creationId xmlns:p14="http://schemas.microsoft.com/office/powerpoint/2010/main" val="145037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http://www.tigercolor.com/color-lab/color-theory/color-theory-intro.htm</a:t>
            </a:r>
          </a:p>
        </p:txBody>
      </p:sp>
      <p:sp>
        <p:nvSpPr>
          <p:cNvPr id="4" name="Slide Number Placeholder 3"/>
          <p:cNvSpPr>
            <a:spLocks noGrp="1"/>
          </p:cNvSpPr>
          <p:nvPr>
            <p:ph type="sldNum" sz="quarter" idx="10"/>
          </p:nvPr>
        </p:nvSpPr>
        <p:spPr/>
        <p:txBody>
          <a:bodyPr/>
          <a:lstStyle/>
          <a:p>
            <a:fld id="{44A37758-0D45-4AC6-85A9-A553058A59C3}" type="slidenum">
              <a:rPr lang="vi-VN" smtClean="0"/>
              <a:t>44</a:t>
            </a:fld>
            <a:endParaRPr lang="vi-VN"/>
          </a:p>
        </p:txBody>
      </p:sp>
    </p:spTree>
    <p:extLst>
      <p:ext uri="{BB962C8B-B14F-4D97-AF65-F5344CB8AC3E}">
        <p14:creationId xmlns:p14="http://schemas.microsoft.com/office/powerpoint/2010/main" val="4104525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5</a:t>
            </a:fld>
            <a:endParaRPr lang="vi-VN"/>
          </a:p>
        </p:txBody>
      </p:sp>
    </p:spTree>
    <p:extLst>
      <p:ext uri="{BB962C8B-B14F-4D97-AF65-F5344CB8AC3E}">
        <p14:creationId xmlns:p14="http://schemas.microsoft.com/office/powerpoint/2010/main" val="986060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http://www.checkmycolours.com/</a:t>
            </a:r>
          </a:p>
        </p:txBody>
      </p:sp>
      <p:sp>
        <p:nvSpPr>
          <p:cNvPr id="4" name="Slide Number Placeholder 3"/>
          <p:cNvSpPr>
            <a:spLocks noGrp="1"/>
          </p:cNvSpPr>
          <p:nvPr>
            <p:ph type="sldNum" sz="quarter" idx="10"/>
          </p:nvPr>
        </p:nvSpPr>
        <p:spPr/>
        <p:txBody>
          <a:bodyPr/>
          <a:lstStyle/>
          <a:p>
            <a:fld id="{44A37758-0D45-4AC6-85A9-A553058A59C3}" type="slidenum">
              <a:rPr lang="vi-VN" smtClean="0"/>
              <a:t>45</a:t>
            </a:fld>
            <a:endParaRPr lang="vi-VN"/>
          </a:p>
        </p:txBody>
      </p:sp>
    </p:spTree>
    <p:extLst>
      <p:ext uri="{BB962C8B-B14F-4D97-AF65-F5344CB8AC3E}">
        <p14:creationId xmlns:p14="http://schemas.microsoft.com/office/powerpoint/2010/main" val="3089243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Lively: mọi thứ sẽ trở nên sinh động h</a:t>
            </a:r>
            <a:r>
              <a:rPr lang="vi-VN"/>
              <a:t>ơ</a:t>
            </a:r>
            <a:r>
              <a:rPr lang="en-US"/>
              <a:t>n khi có màu sắc</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6</a:t>
            </a:fld>
            <a:endParaRPr lang="vi-VN"/>
          </a:p>
        </p:txBody>
      </p:sp>
    </p:spTree>
    <p:extLst>
      <p:ext uri="{BB962C8B-B14F-4D97-AF65-F5344CB8AC3E}">
        <p14:creationId xmlns:p14="http://schemas.microsoft.com/office/powerpoint/2010/main" val="2342685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Exciting and impressive: Màu sắc đem lại sự thú vị và gây ấn t</a:t>
            </a:r>
            <a:r>
              <a:rPr lang="vi-VN"/>
              <a:t>ư</a:t>
            </a:r>
            <a:r>
              <a:rPr lang="en-US"/>
              <a:t>ợng mạnh cho ng</a:t>
            </a:r>
            <a:r>
              <a:rPr lang="vi-VN"/>
              <a:t>ư</a:t>
            </a:r>
            <a:r>
              <a:rPr lang="en-US"/>
              <a:t>ời xem</a:t>
            </a:r>
          </a:p>
          <a:p>
            <a:endParaRPr lang="en-US"/>
          </a:p>
          <a:p>
            <a:r>
              <a:rPr lang="en-US"/>
              <a:t>Vậy làm sao để tạo ra màu sắc?</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7</a:t>
            </a:fld>
            <a:endParaRPr lang="vi-VN"/>
          </a:p>
        </p:txBody>
      </p:sp>
    </p:spTree>
    <p:extLst>
      <p:ext uri="{BB962C8B-B14F-4D97-AF65-F5344CB8AC3E}">
        <p14:creationId xmlns:p14="http://schemas.microsoft.com/office/powerpoint/2010/main" val="2541873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Theo khoa học: Khi ánh sáng trắng đi qua lăng kính thì sẽ bị phân tán thành 7 màu gồm: Đỏ, cam, vàng, lục, lam, chàm, tím.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Đỏ -Vàng -Lục lam</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8</a:t>
            </a:fld>
            <a:endParaRPr lang="vi-VN"/>
          </a:p>
        </p:txBody>
      </p:sp>
    </p:spTree>
    <p:extLst>
      <p:ext uri="{BB962C8B-B14F-4D97-AF65-F5344CB8AC3E}">
        <p14:creationId xmlns:p14="http://schemas.microsoft.com/office/powerpoint/2010/main" val="1348545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a:solidFill>
                  <a:schemeClr val="tx1"/>
                </a:solidFill>
                <a:effectLst/>
                <a:latin typeface="+mn-lt"/>
                <a:ea typeface="+mn-ea"/>
                <a:cs typeface="+mn-cs"/>
              </a:rPr>
              <a:t>Đ</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ợc tạo ra bằng cách trộn các màu s</a:t>
            </a:r>
            <a:r>
              <a:rPr lang="vi-VN" sz="1200" b="0" i="0" kern="1200">
                <a:solidFill>
                  <a:schemeClr val="tx1"/>
                </a:solidFill>
                <a:effectLst/>
                <a:latin typeface="+mn-lt"/>
                <a:ea typeface="+mn-ea"/>
                <a:cs typeface="+mn-cs"/>
              </a:rPr>
              <a:t>ơ</a:t>
            </a:r>
            <a:r>
              <a:rPr lang="en-US" sz="1200" b="0" i="0" kern="1200">
                <a:solidFill>
                  <a:schemeClr val="tx1"/>
                </a:solidFill>
                <a:effectLst/>
                <a:latin typeface="+mn-lt"/>
                <a:ea typeface="+mn-ea"/>
                <a:cs typeface="+mn-cs"/>
              </a:rPr>
              <a:t> cấp lại với nhau</a:t>
            </a:r>
            <a:endParaRPr lang="pt-BR"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0" i="0" kern="1200">
                <a:solidFill>
                  <a:schemeClr val="tx1"/>
                </a:solidFill>
                <a:effectLst/>
                <a:latin typeface="+mn-lt"/>
                <a:ea typeface="+mn-ea"/>
                <a:cs typeface="+mn-cs"/>
              </a:rPr>
              <a:t>Da cam – xanh lá – tím</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9</a:t>
            </a:fld>
            <a:endParaRPr lang="vi-VN"/>
          </a:p>
        </p:txBody>
      </p:sp>
    </p:spTree>
    <p:extLst>
      <p:ext uri="{BB962C8B-B14F-4D97-AF65-F5344CB8AC3E}">
        <p14:creationId xmlns:p14="http://schemas.microsoft.com/office/powerpoint/2010/main" val="381608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Đ</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ợc tạo ra bằng cách trộn theo đúng tỉ lệ các màu s</a:t>
            </a:r>
            <a:r>
              <a:rPr lang="vi-VN" sz="1200" b="0" i="0" kern="1200">
                <a:solidFill>
                  <a:schemeClr val="tx1"/>
                </a:solidFill>
                <a:effectLst/>
                <a:latin typeface="+mn-lt"/>
                <a:ea typeface="+mn-ea"/>
                <a:cs typeface="+mn-cs"/>
              </a:rPr>
              <a:t>ơ</a:t>
            </a:r>
            <a:r>
              <a:rPr lang="en-US" sz="1200" b="0" i="0" kern="1200">
                <a:solidFill>
                  <a:schemeClr val="tx1"/>
                </a:solidFill>
                <a:effectLst/>
                <a:latin typeface="+mn-lt"/>
                <a:ea typeface="+mn-ea"/>
                <a:cs typeface="+mn-cs"/>
              </a:rPr>
              <a:t> cấp với màu thứ cấp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Đỏ cam – Vàng cam -Vàng xanh -Xanh lơ -Xanh tím và Đỏ tím.</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Không có “cái gọi là” màu đen, màu xám hay màu trắng vì màu trắng chỉ là sắc độ giảm tối đa của một trong 12 màu trên vòng tròn màu, màu xám và đen chính là sắc độ tăng tối đa của những màu trên.</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10</a:t>
            </a:fld>
            <a:endParaRPr lang="vi-VN"/>
          </a:p>
        </p:txBody>
      </p:sp>
    </p:spTree>
    <p:extLst>
      <p:ext uri="{BB962C8B-B14F-4D97-AF65-F5344CB8AC3E}">
        <p14:creationId xmlns:p14="http://schemas.microsoft.com/office/powerpoint/2010/main" val="2390485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Các màu có cảm giác </a:t>
            </a:r>
            <a:r>
              <a:rPr lang="vi-VN" sz="1200" b="1" i="0" kern="1200">
                <a:solidFill>
                  <a:schemeClr val="tx1"/>
                </a:solidFill>
                <a:effectLst/>
                <a:latin typeface="+mn-lt"/>
                <a:ea typeface="+mn-ea"/>
                <a:cs typeface="+mn-cs"/>
              </a:rPr>
              <a:t>nóng</a:t>
            </a:r>
            <a:r>
              <a:rPr lang="vi-VN" sz="1200" b="0" i="0" kern="1200">
                <a:solidFill>
                  <a:schemeClr val="tx1"/>
                </a:solidFill>
                <a:effectLst/>
                <a:latin typeface="+mn-lt"/>
                <a:ea typeface="+mn-ea"/>
                <a:cs typeface="+mn-cs"/>
              </a:rPr>
              <a:t> là các màu như: đỏ, vàng, cam, hồng…</a:t>
            </a: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a:solidFill>
                  <a:schemeClr val="tx1"/>
                </a:solidFill>
                <a:effectLst/>
                <a:latin typeface="+mn-lt"/>
                <a:ea typeface="+mn-ea"/>
                <a:cs typeface="+mn-cs"/>
              </a:rPr>
              <a:t>Màu có cảm giác</a:t>
            </a:r>
            <a:r>
              <a:rPr lang="vi-VN" sz="1200" b="1" i="0" kern="1200">
                <a:solidFill>
                  <a:schemeClr val="tx1"/>
                </a:solidFill>
                <a:effectLst/>
                <a:latin typeface="+mn-lt"/>
                <a:ea typeface="+mn-ea"/>
                <a:cs typeface="+mn-cs"/>
              </a:rPr>
              <a:t> lạnh</a:t>
            </a:r>
            <a:r>
              <a:rPr lang="vi-VN" sz="1200" b="0" i="0" kern="1200">
                <a:solidFill>
                  <a:schemeClr val="tx1"/>
                </a:solidFill>
                <a:effectLst/>
                <a:latin typeface="+mn-lt"/>
                <a:ea typeface="+mn-ea"/>
                <a:cs typeface="+mn-cs"/>
              </a:rPr>
              <a:t> như: xanh, tím, trắng, đen…</a:t>
            </a:r>
            <a:endParaRPr lang="vi-VN"/>
          </a:p>
        </p:txBody>
      </p:sp>
      <p:sp>
        <p:nvSpPr>
          <p:cNvPr id="4" name="Slide Number Placeholder 3"/>
          <p:cNvSpPr>
            <a:spLocks noGrp="1"/>
          </p:cNvSpPr>
          <p:nvPr>
            <p:ph type="sldNum" sz="quarter" idx="10"/>
          </p:nvPr>
        </p:nvSpPr>
        <p:spPr/>
        <p:txBody>
          <a:bodyPr/>
          <a:lstStyle/>
          <a:p>
            <a:fld id="{44A37758-0D45-4AC6-85A9-A553058A59C3}" type="slidenum">
              <a:rPr lang="vi-VN" smtClean="0"/>
              <a:t>11</a:t>
            </a:fld>
            <a:endParaRPr lang="vi-VN"/>
          </a:p>
        </p:txBody>
      </p:sp>
    </p:spTree>
    <p:extLst>
      <p:ext uri="{BB962C8B-B14F-4D97-AF65-F5344CB8AC3E}">
        <p14:creationId xmlns:p14="http://schemas.microsoft.com/office/powerpoint/2010/main" val="412436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vi-VN"/>
              <a:t>Bấm để sửa kiểu tiêu đề Bản cái</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p:txBody>
          <a:bodyPr/>
          <a:lstStyle/>
          <a:p>
            <a:fld id="{97C7AA32-7A98-434D-8EB6-EE3C532F7C70}" type="datetimeFigureOut">
              <a:rPr lang="en-US" smtClean="0"/>
              <a:t>10/16/2019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9E5EC91-4D0E-407E-AEC1-B448E812DF5C}"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287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7C7AA32-7A98-434D-8EB6-EE3C532F7C70}"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5EC91-4D0E-407E-AEC1-B448E812DF5C}"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479485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vi-VN"/>
              <a:t>Bấm để sửa kiểu tiêu đề Bản cái</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7C7AA32-7A98-434D-8EB6-EE3C532F7C70}"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5EC91-4D0E-407E-AEC1-B448E812DF5C}"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273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t"/>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97C7AA32-7A98-434D-8EB6-EE3C532F7C70}"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5EC91-4D0E-407E-AEC1-B448E812DF5C}"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345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vi-VN"/>
              <a:t>Bấm để sửa kiểu tiêu đề Bản cái</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Chỉnh sửa kiểu văn bản của Bản cái</a:t>
            </a:r>
          </a:p>
        </p:txBody>
      </p:sp>
      <p:sp>
        <p:nvSpPr>
          <p:cNvPr id="4" name="Date Placeholder 3"/>
          <p:cNvSpPr>
            <a:spLocks noGrp="1"/>
          </p:cNvSpPr>
          <p:nvPr>
            <p:ph type="dt" sz="half" idx="10"/>
          </p:nvPr>
        </p:nvSpPr>
        <p:spPr/>
        <p:txBody>
          <a:bodyPr/>
          <a:lstStyle/>
          <a:p>
            <a:fld id="{97C7AA32-7A98-434D-8EB6-EE3C532F7C70}" type="datetimeFigureOut">
              <a:rPr lang="en-US" smtClean="0"/>
              <a:t>10/16/2019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E5EC91-4D0E-407E-AEC1-B448E812DF5C}"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28447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vi-VN"/>
              <a:t>Bấm để sửa kiểu tiêu đề Bản cái</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97C7AA32-7A98-434D-8EB6-EE3C532F7C70}"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5EC91-4D0E-407E-AEC1-B448E812DF5C}"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301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vi-VN"/>
              <a:t>Bấm để sửa kiểu tiêu đề Bản cái</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4" name="Content Placeholder 3"/>
          <p:cNvSpPr>
            <a:spLocks noGrp="1"/>
          </p:cNvSpPr>
          <p:nvPr>
            <p:ph sz="half" idx="2"/>
          </p:nvPr>
        </p:nvSpPr>
        <p:spPr>
          <a:xfrm>
            <a:off x="1447191" y="2824269"/>
            <a:ext cx="4645152" cy="2644457"/>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Chỉnh sửa kiểu văn bản của Bản cái</a:t>
            </a:r>
          </a:p>
        </p:txBody>
      </p:sp>
      <p:sp>
        <p:nvSpPr>
          <p:cNvPr id="6" name="Content Placeholder 5"/>
          <p:cNvSpPr>
            <a:spLocks noGrp="1"/>
          </p:cNvSpPr>
          <p:nvPr>
            <p:ph sz="quarter" idx="4"/>
          </p:nvPr>
        </p:nvSpPr>
        <p:spPr>
          <a:xfrm>
            <a:off x="6412362" y="2821491"/>
            <a:ext cx="4645152" cy="2637371"/>
          </a:xfrm>
        </p:spPr>
        <p:txBody>
          <a:bodyP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97C7AA32-7A98-434D-8EB6-EE3C532F7C70}" type="datetimeFigureOut">
              <a:rPr lang="en-US" smtClean="0"/>
              <a:t>10/16/2019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E5EC91-4D0E-407E-AEC1-B448E812DF5C}"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071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97C7AA32-7A98-434D-8EB6-EE3C532F7C70}" type="datetimeFigureOut">
              <a:rPr lang="en-US" smtClean="0"/>
              <a:t>10/16/2019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E5EC91-4D0E-407E-AEC1-B448E812DF5C}"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917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C7AA32-7A98-434D-8EB6-EE3C532F7C70}" type="datetimeFigureOut">
              <a:rPr lang="en-US" smtClean="0"/>
              <a:t>10/16/2019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E5EC91-4D0E-407E-AEC1-B448E812DF5C}" type="slidenum">
              <a:rPr lang="en-US" smtClean="0"/>
              <a:t>‹#›</a:t>
            </a:fld>
            <a:endParaRPr lang="en-US"/>
          </a:p>
        </p:txBody>
      </p:sp>
    </p:spTree>
    <p:extLst>
      <p:ext uri="{BB962C8B-B14F-4D97-AF65-F5344CB8AC3E}">
        <p14:creationId xmlns:p14="http://schemas.microsoft.com/office/powerpoint/2010/main" val="1771497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vi-VN"/>
              <a:t>Bấm để sửa kiểu tiêu đề Bản cái</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vi-VN"/>
              <a:t>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p:txBody>
          <a:bodyPr/>
          <a:lstStyle/>
          <a:p>
            <a:fld id="{97C7AA32-7A98-434D-8EB6-EE3C532F7C70}" type="datetimeFigureOut">
              <a:rPr lang="en-US" smtClean="0"/>
              <a:t>10/16/2019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E5EC91-4D0E-407E-AEC1-B448E812DF5C}"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7048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Chỉnh sửa kiểu văn bản của Bản cái</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7C7AA32-7A98-434D-8EB6-EE3C532F7C70}" type="datetimeFigureOut">
              <a:rPr lang="en-US" smtClean="0"/>
              <a:t>10/16/2019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9E5EC91-4D0E-407E-AEC1-B448E812DF5C}"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064749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7C7AA32-7A98-434D-8EB6-EE3C532F7C70}" type="datetimeFigureOut">
              <a:rPr lang="en-US" smtClean="0"/>
              <a:t>10/16/2019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9E5EC91-4D0E-407E-AEC1-B448E812DF5C}"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98505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8.xml"/><Relationship Id="rId5" Type="http://schemas.openxmlformats.org/officeDocument/2006/relationships/image" Target="../media/image2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9.xml"/><Relationship Id="rId7"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0.xml"/><Relationship Id="rId5" Type="http://schemas.openxmlformats.org/officeDocument/2006/relationships/image" Target="../media/image3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notesSlide" Target="../notesSlides/notesSlide14.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5.xml"/><Relationship Id="rId5" Type="http://schemas.openxmlformats.org/officeDocument/2006/relationships/image" Target="../media/image3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6.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jpg"/><Relationship Id="rId7" Type="http://schemas.openxmlformats.org/officeDocument/2006/relationships/image" Target="../media/image41.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0.jpg"/><Relationship Id="rId5" Type="http://schemas.openxmlformats.org/officeDocument/2006/relationships/image" Target="../media/image39.gif"/><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8.jpg"/><Relationship Id="rId5" Type="http://schemas.openxmlformats.org/officeDocument/2006/relationships/image" Target="../media/image47.jpg"/><Relationship Id="rId4" Type="http://schemas.openxmlformats.org/officeDocument/2006/relationships/image" Target="../media/image46.gif"/></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gif"/></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gif"/></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xml"/><Relationship Id="rId7"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gif"/></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4.jpg"/><Relationship Id="rId4" Type="http://schemas.openxmlformats.org/officeDocument/2006/relationships/image" Target="../media/image73.gif"/></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notesSlide" Target="../notesSlides/notesSlide23.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78.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jpg"/><Relationship Id="rId3" Type="http://schemas.openxmlformats.org/officeDocument/2006/relationships/image" Target="../media/image79.jp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2.png"/><Relationship Id="rId11" Type="http://schemas.openxmlformats.org/officeDocument/2006/relationships/image" Target="../media/image87.jp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jpg"/><Relationship Id="rId4" Type="http://schemas.openxmlformats.org/officeDocument/2006/relationships/image" Target="../media/image80.png"/><Relationship Id="rId9" Type="http://schemas.openxmlformats.org/officeDocument/2006/relationships/image" Target="../media/image85.jpg"/><Relationship Id="rId14" Type="http://schemas.openxmlformats.org/officeDocument/2006/relationships/image" Target="../media/image90.jpg"/></Relationships>
</file>

<file path=ppt/slides/_rels/slide4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26.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19.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27.xml"/><Relationship Id="rId7" Type="http://schemas.openxmlformats.org/officeDocument/2006/relationships/image" Target="../media/image34.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29.xml"/><Relationship Id="rId7" Type="http://schemas.openxmlformats.org/officeDocument/2006/relationships/image" Target="../media/image94.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7.png"/><Relationship Id="rId4" Type="http://schemas.openxmlformats.org/officeDocument/2006/relationships/image" Target="../media/image9.PNG"/><Relationship Id="rId9"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98.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3.xml"/><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xml"/><Relationship Id="rId4" Type="http://schemas.openxmlformats.org/officeDocument/2006/relationships/image" Target="../media/image114.jpeg"/></Relationships>
</file>

<file path=ppt/slides/_rels/slide55.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20.jpeg"/><Relationship Id="rId4" Type="http://schemas.openxmlformats.org/officeDocument/2006/relationships/image" Target="../media/image9.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2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7.xml"/><Relationship Id="rId5" Type="http://schemas.openxmlformats.org/officeDocument/2006/relationships/image" Target="../media/image2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21A95871-58FE-43FB-98FD-3227C128778C}"/>
              </a:ext>
            </a:extLst>
          </p:cNvPr>
          <p:cNvSpPr>
            <a:spLocks noGrp="1"/>
          </p:cNvSpPr>
          <p:nvPr>
            <p:ph type="ctrTitle"/>
          </p:nvPr>
        </p:nvSpPr>
        <p:spPr>
          <a:xfrm>
            <a:off x="2335887" y="1810029"/>
            <a:ext cx="8825658" cy="1596790"/>
          </a:xfrm>
        </p:spPr>
        <p:txBody>
          <a:bodyPr>
            <a:normAutofit fontScale="90000"/>
          </a:bodyPr>
          <a:lstStyle/>
          <a:p>
            <a:pPr algn="ctr">
              <a:lnSpc>
                <a:spcPct val="150000"/>
              </a:lnSpc>
            </a:pPr>
            <a:r>
              <a:rPr lang="en-US" sz="4000" dirty="0">
                <a:solidFill>
                  <a:srgbClr val="002060"/>
                </a:solidFill>
                <a:latin typeface="Bahnschrift SemiLight" panose="020B0502040204020203" pitchFamily="34" charset="0"/>
              </a:rPr>
              <a:t>C</a:t>
            </a:r>
            <a:r>
              <a:rPr lang="en-US" sz="4000" dirty="0">
                <a:solidFill>
                  <a:srgbClr val="00B050"/>
                </a:solidFill>
                <a:latin typeface="Bahnschrift SemiLight" panose="020B0502040204020203" pitchFamily="34" charset="0"/>
              </a:rPr>
              <a:t>O</a:t>
            </a:r>
            <a:r>
              <a:rPr lang="en-US" sz="4000" dirty="0">
                <a:solidFill>
                  <a:srgbClr val="FF0000"/>
                </a:solidFill>
                <a:latin typeface="Bahnschrift SemiLight" panose="020B0502040204020203" pitchFamily="34" charset="0"/>
              </a:rPr>
              <a:t>L</a:t>
            </a:r>
            <a:r>
              <a:rPr lang="en-US" sz="4000" dirty="0">
                <a:solidFill>
                  <a:schemeClr val="accent3">
                    <a:lumMod val="75000"/>
                  </a:schemeClr>
                </a:solidFill>
                <a:latin typeface="Bahnschrift SemiLight" panose="020B0502040204020203" pitchFamily="34" charset="0"/>
              </a:rPr>
              <a:t>O</a:t>
            </a:r>
            <a:r>
              <a:rPr lang="en-US" sz="4000" dirty="0">
                <a:solidFill>
                  <a:srgbClr val="00B0F0"/>
                </a:solidFill>
                <a:latin typeface="Bahnschrift SemiLight" panose="020B0502040204020203" pitchFamily="34" charset="0"/>
              </a:rPr>
              <a:t>R</a:t>
            </a:r>
            <a:r>
              <a:rPr lang="en-US" sz="4000" dirty="0">
                <a:solidFill>
                  <a:srgbClr val="FF0000"/>
                </a:solidFill>
                <a:latin typeface="Bahnschrift SemiLight" panose="020B0502040204020203" pitchFamily="34" charset="0"/>
              </a:rPr>
              <a:t> </a:t>
            </a:r>
            <a:r>
              <a:rPr lang="en-US" sz="4000" dirty="0">
                <a:solidFill>
                  <a:srgbClr val="FFC000"/>
                </a:solidFill>
                <a:latin typeface="Bahnschrift SemiLight" panose="020B0502040204020203" pitchFamily="34" charset="0"/>
              </a:rPr>
              <a:t>I</a:t>
            </a:r>
            <a:r>
              <a:rPr lang="en-US" sz="4000" dirty="0">
                <a:solidFill>
                  <a:srgbClr val="FF0000"/>
                </a:solidFill>
                <a:latin typeface="Bahnschrift SemiLight" panose="020B0502040204020203" pitchFamily="34" charset="0"/>
              </a:rPr>
              <a:t>N </a:t>
            </a:r>
            <a:r>
              <a:rPr lang="en-US" sz="4000" dirty="0">
                <a:solidFill>
                  <a:srgbClr val="92D050"/>
                </a:solidFill>
                <a:latin typeface="Bahnschrift SemiLight" panose="020B0502040204020203" pitchFamily="34" charset="0"/>
              </a:rPr>
              <a:t>D</a:t>
            </a:r>
            <a:r>
              <a:rPr lang="en-US" sz="4000" dirty="0">
                <a:solidFill>
                  <a:schemeClr val="accent3"/>
                </a:solidFill>
                <a:latin typeface="Bahnschrift SemiLight" panose="020B0502040204020203" pitchFamily="34" charset="0"/>
              </a:rPr>
              <a:t>E</a:t>
            </a:r>
            <a:r>
              <a:rPr lang="en-US" sz="4000" dirty="0">
                <a:solidFill>
                  <a:srgbClr val="FF0000"/>
                </a:solidFill>
                <a:latin typeface="Bahnschrift SemiLight" panose="020B0502040204020203" pitchFamily="34" charset="0"/>
              </a:rPr>
              <a:t>S</a:t>
            </a:r>
            <a:r>
              <a:rPr lang="en-US" sz="4000" dirty="0">
                <a:solidFill>
                  <a:schemeClr val="accent2">
                    <a:lumMod val="50000"/>
                  </a:schemeClr>
                </a:solidFill>
                <a:latin typeface="Bahnschrift SemiLight" panose="020B0502040204020203" pitchFamily="34" charset="0"/>
              </a:rPr>
              <a:t>I</a:t>
            </a:r>
            <a:r>
              <a:rPr lang="en-US" sz="4000" dirty="0">
                <a:solidFill>
                  <a:srgbClr val="FFC000"/>
                </a:solidFill>
                <a:latin typeface="Bahnschrift SemiLight" panose="020B0502040204020203" pitchFamily="34" charset="0"/>
              </a:rPr>
              <a:t>G</a:t>
            </a:r>
            <a:r>
              <a:rPr lang="en-US" sz="4000" dirty="0">
                <a:solidFill>
                  <a:srgbClr val="FF0000"/>
                </a:solidFill>
                <a:latin typeface="Bahnschrift SemiLight" panose="020B0502040204020203" pitchFamily="34" charset="0"/>
              </a:rPr>
              <a:t>N</a:t>
            </a:r>
            <a:br>
              <a:rPr lang="en-US" sz="3600" dirty="0"/>
            </a:br>
            <a:r>
              <a:rPr lang="en-US" sz="2700" dirty="0">
                <a:solidFill>
                  <a:srgbClr val="0070C0"/>
                </a:solidFill>
              </a:rPr>
              <a:t>Human Computer Interaction </a:t>
            </a:r>
            <a:br>
              <a:rPr lang="en-US" sz="3600" dirty="0"/>
            </a:br>
            <a:endParaRPr lang="en-US" sz="2000" dirty="0"/>
          </a:p>
        </p:txBody>
      </p:sp>
      <p:sp>
        <p:nvSpPr>
          <p:cNvPr id="7" name="Hộp Văn bản 6">
            <a:extLst>
              <a:ext uri="{FF2B5EF4-FFF2-40B4-BE49-F238E27FC236}">
                <a16:creationId xmlns:a16="http://schemas.microsoft.com/office/drawing/2014/main" id="{AB5BA60D-F1FB-4F37-BB6A-749B305543C6}"/>
              </a:ext>
            </a:extLst>
          </p:cNvPr>
          <p:cNvSpPr txBox="1"/>
          <p:nvPr/>
        </p:nvSpPr>
        <p:spPr>
          <a:xfrm>
            <a:off x="8791189" y="4610910"/>
            <a:ext cx="1451890" cy="369332"/>
          </a:xfrm>
          <a:prstGeom prst="rect">
            <a:avLst/>
          </a:prstGeom>
          <a:noFill/>
        </p:spPr>
        <p:txBody>
          <a:bodyPr wrap="square" rtlCol="0">
            <a:spAutoFit/>
          </a:bodyPr>
          <a:lstStyle/>
          <a:p>
            <a:r>
              <a:rPr lang="en-US" dirty="0"/>
              <a:t>Hoan Ng</a:t>
            </a:r>
          </a:p>
        </p:txBody>
      </p:sp>
      <p:pic>
        <p:nvPicPr>
          <p:cNvPr id="12" name="Hình ảnh 11">
            <a:extLst>
              <a:ext uri="{FF2B5EF4-FFF2-40B4-BE49-F238E27FC236}">
                <a16:creationId xmlns:a16="http://schemas.microsoft.com/office/drawing/2014/main" id="{3B3515F6-8D97-4C4C-B29E-F442C1A59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6113" y="1950050"/>
            <a:ext cx="1372543" cy="1372543"/>
          </a:xfrm>
          <a:prstGeom prst="rect">
            <a:avLst/>
          </a:prstGeom>
        </p:spPr>
      </p:pic>
    </p:spTree>
    <p:extLst>
      <p:ext uri="{BB962C8B-B14F-4D97-AF65-F5344CB8AC3E}">
        <p14:creationId xmlns:p14="http://schemas.microsoft.com/office/powerpoint/2010/main" val="170605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765348" y="318506"/>
            <a:ext cx="5646097"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How to create color?</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603836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B4310BA4-2664-44DC-AAE9-729683DB3097}"/>
              </a:ext>
            </a:extLst>
          </p:cNvPr>
          <p:cNvSpPr/>
          <p:nvPr/>
        </p:nvSpPr>
        <p:spPr>
          <a:xfrm>
            <a:off x="4411808" y="6242282"/>
            <a:ext cx="2824812" cy="400110"/>
          </a:xfrm>
          <a:prstGeom prst="rect">
            <a:avLst/>
          </a:prstGeom>
        </p:spPr>
        <p:txBody>
          <a:bodyPr wrap="none">
            <a:spAutoFit/>
          </a:bodyPr>
          <a:lstStyle/>
          <a:p>
            <a:pPr fontAlgn="base"/>
            <a:r>
              <a:rPr lang="en-US" sz="2000" b="1" cap="all">
                <a:solidFill>
                  <a:srgbClr val="FFC000"/>
                </a:solidFill>
                <a:latin typeface="Proxima Nova Bold"/>
              </a:rPr>
              <a:t>Tertiary colours</a:t>
            </a:r>
            <a:endParaRPr lang="en-US" sz="2000" b="1" i="0" cap="all">
              <a:solidFill>
                <a:srgbClr val="FFC000"/>
              </a:solidFill>
              <a:effectLst/>
              <a:latin typeface="Proxima Nova Bold"/>
            </a:endParaRPr>
          </a:p>
        </p:txBody>
      </p:sp>
      <p:sp>
        <p:nvSpPr>
          <p:cNvPr id="14" name="Hộp Văn bản 13">
            <a:extLst>
              <a:ext uri="{FF2B5EF4-FFF2-40B4-BE49-F238E27FC236}">
                <a16:creationId xmlns:a16="http://schemas.microsoft.com/office/drawing/2014/main" id="{0EA76772-9240-4D9C-8F46-AFB74206D160}"/>
              </a:ext>
            </a:extLst>
          </p:cNvPr>
          <p:cNvSpPr txBox="1"/>
          <p:nvPr/>
        </p:nvSpPr>
        <p:spPr>
          <a:xfrm>
            <a:off x="2163855" y="5446531"/>
            <a:ext cx="8495179" cy="553998"/>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a:solidFill>
                  <a:srgbClr val="0070C0"/>
                </a:solidFill>
              </a:rPr>
              <a:t>Made by mixing equal amounts of adjoining primary and secondary colours</a:t>
            </a:r>
          </a:p>
        </p:txBody>
      </p:sp>
      <p:pic>
        <p:nvPicPr>
          <p:cNvPr id="13" name="Hình ảnh 12">
            <a:extLst>
              <a:ext uri="{FF2B5EF4-FFF2-40B4-BE49-F238E27FC236}">
                <a16:creationId xmlns:a16="http://schemas.microsoft.com/office/drawing/2014/main" id="{DBC0C292-305C-48CF-970B-6D606322E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396" y="971450"/>
            <a:ext cx="4403133" cy="4475080"/>
          </a:xfrm>
          <a:prstGeom prst="rect">
            <a:avLst/>
          </a:prstGeom>
        </p:spPr>
      </p:pic>
    </p:spTree>
    <p:custDataLst>
      <p:tags r:id="rId1"/>
    </p:custDataLst>
    <p:extLst>
      <p:ext uri="{BB962C8B-B14F-4D97-AF65-F5344CB8AC3E}">
        <p14:creationId xmlns:p14="http://schemas.microsoft.com/office/powerpoint/2010/main" val="2556960937"/>
      </p:ext>
    </p:extLst>
  </p:cSld>
  <p:clrMapOvr>
    <a:masterClrMapping/>
  </p:clrMapOvr>
  <mc:AlternateContent xmlns:mc="http://schemas.openxmlformats.org/markup-compatibility/2006" xmlns:p14="http://schemas.microsoft.com/office/powerpoint/2010/main">
    <mc:Choice Requires="p14">
      <p:transition spd="slow" p14:dur="1250" advClick="0" advTm="15000">
        <p14:flip dir="r"/>
      </p:transition>
    </mc:Choice>
    <mc:Fallback xmlns="">
      <p:transition spd="slow" advClick="0" advTm="15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703628" y="313162"/>
            <a:ext cx="3518464"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Feeling or not?</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351846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Hình ảnh 11">
            <a:extLst>
              <a:ext uri="{FF2B5EF4-FFF2-40B4-BE49-F238E27FC236}">
                <a16:creationId xmlns:a16="http://schemas.microsoft.com/office/drawing/2014/main" id="{8C364B82-7312-4275-A7D6-B5CCDA5B68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29379" y="4304639"/>
            <a:ext cx="2873399" cy="1953911"/>
          </a:xfrm>
          <a:prstGeom prst="rect">
            <a:avLst/>
          </a:prstGeom>
        </p:spPr>
      </p:pic>
      <p:pic>
        <p:nvPicPr>
          <p:cNvPr id="14" name="Hình ảnh 13" descr="Ảnh có chứa cây, tối, dừng&#10;&#10;Mô tả được tạo với mức tin cậy cao">
            <a:extLst>
              <a:ext uri="{FF2B5EF4-FFF2-40B4-BE49-F238E27FC236}">
                <a16:creationId xmlns:a16="http://schemas.microsoft.com/office/drawing/2014/main" id="{9850768E-3127-40D7-B3A2-3EC4BD0C4C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8447" y="1308034"/>
            <a:ext cx="2667000" cy="2247900"/>
          </a:xfrm>
          <a:prstGeom prst="rect">
            <a:avLst/>
          </a:prstGeom>
        </p:spPr>
      </p:pic>
      <p:pic>
        <p:nvPicPr>
          <p:cNvPr id="15" name="Hình ảnh 14" descr="Ảnh có chứa cây&#10;&#10;Mô tả được tạo với mức tin cậy rất cao">
            <a:extLst>
              <a:ext uri="{FF2B5EF4-FFF2-40B4-BE49-F238E27FC236}">
                <a16:creationId xmlns:a16="http://schemas.microsoft.com/office/drawing/2014/main" id="{5D7F044C-38FC-4CB1-94DC-F4B158F7FE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02084" y="1274872"/>
            <a:ext cx="2667000" cy="2247900"/>
          </a:xfrm>
          <a:prstGeom prst="rect">
            <a:avLst/>
          </a:prstGeom>
        </p:spPr>
      </p:pic>
      <p:sp>
        <p:nvSpPr>
          <p:cNvPr id="16" name="Hình chữ nhật 15">
            <a:extLst>
              <a:ext uri="{FF2B5EF4-FFF2-40B4-BE49-F238E27FC236}">
                <a16:creationId xmlns:a16="http://schemas.microsoft.com/office/drawing/2014/main" id="{49C49766-9E07-4118-892F-3C8122FB3F98}"/>
              </a:ext>
            </a:extLst>
          </p:cNvPr>
          <p:cNvSpPr/>
          <p:nvPr/>
        </p:nvSpPr>
        <p:spPr>
          <a:xfrm>
            <a:off x="6589464" y="3489215"/>
            <a:ext cx="2092239" cy="523220"/>
          </a:xfrm>
          <a:prstGeom prst="rect">
            <a:avLst/>
          </a:prstGeom>
        </p:spPr>
        <p:txBody>
          <a:bodyPr wrap="none">
            <a:spAutoFit/>
          </a:bodyPr>
          <a:lstStyle/>
          <a:p>
            <a:r>
              <a:rPr lang="en-US" sz="2800">
                <a:solidFill>
                  <a:srgbClr val="0070C0"/>
                </a:solidFill>
              </a:rPr>
              <a:t>Cold colours</a:t>
            </a:r>
          </a:p>
        </p:txBody>
      </p:sp>
      <p:sp>
        <p:nvSpPr>
          <p:cNvPr id="17" name="Hình chữ nhật 16">
            <a:extLst>
              <a:ext uri="{FF2B5EF4-FFF2-40B4-BE49-F238E27FC236}">
                <a16:creationId xmlns:a16="http://schemas.microsoft.com/office/drawing/2014/main" id="{4183F75C-8A72-40D3-B67E-D0DCF7DAC3B9}"/>
              </a:ext>
            </a:extLst>
          </p:cNvPr>
          <p:cNvSpPr/>
          <p:nvPr/>
        </p:nvSpPr>
        <p:spPr>
          <a:xfrm>
            <a:off x="2756768" y="3509453"/>
            <a:ext cx="1957587" cy="523220"/>
          </a:xfrm>
          <a:prstGeom prst="rect">
            <a:avLst/>
          </a:prstGeom>
        </p:spPr>
        <p:txBody>
          <a:bodyPr wrap="none">
            <a:spAutoFit/>
          </a:bodyPr>
          <a:lstStyle/>
          <a:p>
            <a:r>
              <a:rPr lang="en-US" sz="2800">
                <a:solidFill>
                  <a:srgbClr val="FF0000"/>
                </a:solidFill>
              </a:rPr>
              <a:t>Hot colours</a:t>
            </a:r>
          </a:p>
        </p:txBody>
      </p:sp>
    </p:spTree>
    <p:custDataLst>
      <p:tags r:id="rId1"/>
    </p:custDataLst>
    <p:extLst>
      <p:ext uri="{BB962C8B-B14F-4D97-AF65-F5344CB8AC3E}">
        <p14:creationId xmlns:p14="http://schemas.microsoft.com/office/powerpoint/2010/main" val="175064147"/>
      </p:ext>
    </p:extLst>
  </p:cSld>
  <p:clrMapOvr>
    <a:masterClrMapping/>
  </p:clrMapOvr>
  <p:transition spd="slow" advClick="0" advTm="1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fltVal val="0"/>
                                          </p:val>
                                        </p:tav>
                                        <p:tav tm="100000">
                                          <p:val>
                                            <p:strVal val="#ppt_w"/>
                                          </p:val>
                                        </p:tav>
                                      </p:tavLst>
                                    </p:anim>
                                    <p:anim calcmode="lin" valueType="num">
                                      <p:cBhvr>
                                        <p:cTn id="18" dur="1000" fill="hold"/>
                                        <p:tgtEl>
                                          <p:spTgt spid="12"/>
                                        </p:tgtEl>
                                        <p:attrNameLst>
                                          <p:attrName>ppt_h</p:attrName>
                                        </p:attrNameLst>
                                      </p:cBhvr>
                                      <p:tavLst>
                                        <p:tav tm="0">
                                          <p:val>
                                            <p:fltVal val="0"/>
                                          </p:val>
                                        </p:tav>
                                        <p:tav tm="100000">
                                          <p:val>
                                            <p:strVal val="#ppt_h"/>
                                          </p:val>
                                        </p:tav>
                                      </p:tavLst>
                                    </p:anim>
                                    <p:anim calcmode="lin" valueType="num">
                                      <p:cBhvr>
                                        <p:cTn id="19" dur="1000" fill="hold"/>
                                        <p:tgtEl>
                                          <p:spTgt spid="12"/>
                                        </p:tgtEl>
                                        <p:attrNameLst>
                                          <p:attrName>style.rotation</p:attrName>
                                        </p:attrNameLst>
                                      </p:cBhvr>
                                      <p:tavLst>
                                        <p:tav tm="0">
                                          <p:val>
                                            <p:fltVal val="90"/>
                                          </p:val>
                                        </p:tav>
                                        <p:tav tm="100000">
                                          <p:val>
                                            <p:fltVal val="0"/>
                                          </p:val>
                                        </p:tav>
                                      </p:tavLst>
                                    </p:anim>
                                    <p:animEffect transition="in" filter="fade">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724128" y="289652"/>
            <a:ext cx="2315890" cy="2277547"/>
          </a:xfrm>
          <a:prstGeom prst="rect">
            <a:avLst/>
          </a:prstGeom>
          <a:noFill/>
        </p:spPr>
        <p:txBody>
          <a:bodyPr wrap="square" lIns="91440" tIns="45720" rIns="91440" bIns="45720">
            <a:spAutoFit/>
          </a:bodyPr>
          <a:lstStyle/>
          <a:p>
            <a:pPr algn="ctr">
              <a:spcAft>
                <a:spcPts val="1200"/>
              </a:spcAft>
            </a:pPr>
            <a:r>
              <a:rPr lang="en-US" sz="2800"/>
              <a:t>What words </a:t>
            </a:r>
          </a:p>
          <a:p>
            <a:pPr algn="ctr">
              <a:spcAft>
                <a:spcPts val="1200"/>
              </a:spcAft>
            </a:pPr>
            <a:r>
              <a:rPr lang="en-US" sz="2800"/>
              <a:t>do you think </a:t>
            </a:r>
          </a:p>
          <a:p>
            <a:pPr algn="ctr">
              <a:spcAft>
                <a:spcPts val="1200"/>
              </a:spcAft>
            </a:pPr>
            <a:r>
              <a:rPr lang="en-US" sz="2800"/>
              <a:t>when looking </a:t>
            </a:r>
          </a:p>
          <a:p>
            <a:pPr algn="ctr">
              <a:spcAft>
                <a:spcPts val="1200"/>
              </a:spcAft>
            </a:pPr>
            <a:r>
              <a:rPr lang="en-US" sz="2800"/>
              <a:t>at this picture?</a:t>
            </a:r>
            <a:endParaRPr lang="en-US" sz="2800" spc="600">
              <a:ln w="0"/>
              <a:solidFill>
                <a:srgbClr val="FF0000"/>
              </a:solidFill>
              <a:latin typeface="UTM Aircona" panose="02040603050506020204" pitchFamily="18" charset="0"/>
            </a:endParaRP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2" name="Hình ảnh 1">
            <a:extLst>
              <a:ext uri="{FF2B5EF4-FFF2-40B4-BE49-F238E27FC236}">
                <a16:creationId xmlns:a16="http://schemas.microsoft.com/office/drawing/2014/main" id="{39099A3B-880F-4A17-BB11-86D31CBC132C}"/>
              </a:ext>
            </a:extLst>
          </p:cNvPr>
          <p:cNvPicPr>
            <a:picLocks noChangeAspect="1"/>
          </p:cNvPicPr>
          <p:nvPr/>
        </p:nvPicPr>
        <p:blipFill>
          <a:blip r:embed="rId5"/>
          <a:stretch>
            <a:fillRect/>
          </a:stretch>
        </p:blipFill>
        <p:spPr>
          <a:xfrm>
            <a:off x="3725503" y="284827"/>
            <a:ext cx="4291687" cy="5577748"/>
          </a:xfrm>
          <a:prstGeom prst="rect">
            <a:avLst/>
          </a:prstGeom>
        </p:spPr>
      </p:pic>
      <p:sp>
        <p:nvSpPr>
          <p:cNvPr id="4" name="Hộp Văn bản 3">
            <a:extLst>
              <a:ext uri="{FF2B5EF4-FFF2-40B4-BE49-F238E27FC236}">
                <a16:creationId xmlns:a16="http://schemas.microsoft.com/office/drawing/2014/main" id="{12D92850-4679-4AD4-881B-3B71A62C94A0}"/>
              </a:ext>
            </a:extLst>
          </p:cNvPr>
          <p:cNvSpPr txBox="1"/>
          <p:nvPr/>
        </p:nvSpPr>
        <p:spPr>
          <a:xfrm>
            <a:off x="1820843" y="3284087"/>
            <a:ext cx="1181100" cy="584775"/>
          </a:xfrm>
          <a:prstGeom prst="rect">
            <a:avLst/>
          </a:prstGeom>
          <a:noFill/>
        </p:spPr>
        <p:txBody>
          <a:bodyPr wrap="square" rtlCol="0">
            <a:spAutoFit/>
          </a:bodyPr>
          <a:lstStyle/>
          <a:p>
            <a:r>
              <a:rPr lang="en-US" sz="3200">
                <a:solidFill>
                  <a:srgbClr val="FF0000"/>
                </a:solidFill>
              </a:rPr>
              <a:t>Joy</a:t>
            </a:r>
          </a:p>
        </p:txBody>
      </p:sp>
      <p:sp>
        <p:nvSpPr>
          <p:cNvPr id="18" name="Hộp Văn bản 17">
            <a:extLst>
              <a:ext uri="{FF2B5EF4-FFF2-40B4-BE49-F238E27FC236}">
                <a16:creationId xmlns:a16="http://schemas.microsoft.com/office/drawing/2014/main" id="{7CA0A19A-1AA0-40BA-A6F8-65D0CDE6D47F}"/>
              </a:ext>
            </a:extLst>
          </p:cNvPr>
          <p:cNvSpPr txBox="1"/>
          <p:nvPr/>
        </p:nvSpPr>
        <p:spPr>
          <a:xfrm>
            <a:off x="8672488" y="1982424"/>
            <a:ext cx="1477920" cy="584775"/>
          </a:xfrm>
          <a:prstGeom prst="rect">
            <a:avLst/>
          </a:prstGeom>
          <a:noFill/>
        </p:spPr>
        <p:txBody>
          <a:bodyPr wrap="square" rtlCol="0">
            <a:spAutoFit/>
          </a:bodyPr>
          <a:lstStyle/>
          <a:p>
            <a:r>
              <a:rPr lang="en-US" sz="3200">
                <a:solidFill>
                  <a:schemeClr val="accent6">
                    <a:lumMod val="75000"/>
                  </a:schemeClr>
                </a:solidFill>
              </a:rPr>
              <a:t>Warm</a:t>
            </a:r>
          </a:p>
        </p:txBody>
      </p:sp>
      <p:sp>
        <p:nvSpPr>
          <p:cNvPr id="20" name="Hộp Văn bản 19">
            <a:extLst>
              <a:ext uri="{FF2B5EF4-FFF2-40B4-BE49-F238E27FC236}">
                <a16:creationId xmlns:a16="http://schemas.microsoft.com/office/drawing/2014/main" id="{1044C5A5-AE9B-4B35-A35E-4E25F937FF71}"/>
              </a:ext>
            </a:extLst>
          </p:cNvPr>
          <p:cNvSpPr txBox="1"/>
          <p:nvPr/>
        </p:nvSpPr>
        <p:spPr>
          <a:xfrm>
            <a:off x="8702675" y="4041486"/>
            <a:ext cx="1181100" cy="584775"/>
          </a:xfrm>
          <a:prstGeom prst="rect">
            <a:avLst/>
          </a:prstGeom>
          <a:noFill/>
        </p:spPr>
        <p:txBody>
          <a:bodyPr wrap="square" rtlCol="0">
            <a:spAutoFit/>
          </a:bodyPr>
          <a:lstStyle/>
          <a:p>
            <a:r>
              <a:rPr lang="en-US" sz="3200">
                <a:solidFill>
                  <a:srgbClr val="00B0F0"/>
                </a:solidFill>
              </a:rPr>
              <a:t>Hope</a:t>
            </a:r>
          </a:p>
        </p:txBody>
      </p:sp>
      <p:sp>
        <p:nvSpPr>
          <p:cNvPr id="21" name="Hộp Văn bản 20">
            <a:extLst>
              <a:ext uri="{FF2B5EF4-FFF2-40B4-BE49-F238E27FC236}">
                <a16:creationId xmlns:a16="http://schemas.microsoft.com/office/drawing/2014/main" id="{9867A916-5B13-4EFD-A5F7-F373E512FE7F}"/>
              </a:ext>
            </a:extLst>
          </p:cNvPr>
          <p:cNvSpPr txBox="1"/>
          <p:nvPr/>
        </p:nvSpPr>
        <p:spPr>
          <a:xfrm>
            <a:off x="3243238" y="6186887"/>
            <a:ext cx="6907170" cy="523220"/>
          </a:xfrm>
          <a:prstGeom prst="rect">
            <a:avLst/>
          </a:prstGeom>
          <a:noFill/>
        </p:spPr>
        <p:txBody>
          <a:bodyPr wrap="square" rtlCol="0">
            <a:spAutoFit/>
          </a:bodyPr>
          <a:lstStyle/>
          <a:p>
            <a:r>
              <a:rPr lang="en-US" sz="2800">
                <a:solidFill>
                  <a:schemeClr val="tx2">
                    <a:lumMod val="20000"/>
                    <a:lumOff val="80000"/>
                  </a:schemeClr>
                </a:solidFill>
              </a:rPr>
              <a:t>Sunflowers (1888) by Vincent Van Gogh</a:t>
            </a:r>
          </a:p>
        </p:txBody>
      </p:sp>
    </p:spTree>
    <p:custDataLst>
      <p:tags r:id="rId1"/>
    </p:custDataLst>
    <p:extLst>
      <p:ext uri="{BB962C8B-B14F-4D97-AF65-F5344CB8AC3E}">
        <p14:creationId xmlns:p14="http://schemas.microsoft.com/office/powerpoint/2010/main" val="907468338"/>
      </p:ext>
    </p:extLst>
  </p:cSld>
  <p:clrMapOvr>
    <a:masterClrMapping/>
  </p:clrMapOvr>
  <p:transition spd="slow" advClick="0" advTm="1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Effect transition="in" filter="fade">
                                      <p:cBhvr>
                                        <p:cTn id="15" dur="500"/>
                                        <p:tgtEl>
                                          <p:spTgt spid="18"/>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2000" fill="hold"/>
                                        <p:tgtEl>
                                          <p:spTgt spid="20"/>
                                        </p:tgtEl>
                                        <p:attrNameLst>
                                          <p:attrName>ppt_w</p:attrName>
                                        </p:attrNameLst>
                                      </p:cBhvr>
                                      <p:tavLst>
                                        <p:tav tm="0">
                                          <p:val>
                                            <p:fltVal val="0"/>
                                          </p:val>
                                        </p:tav>
                                        <p:tav tm="100000">
                                          <p:val>
                                            <p:strVal val="#ppt_w"/>
                                          </p:val>
                                        </p:tav>
                                      </p:tavLst>
                                    </p:anim>
                                    <p:anim calcmode="lin" valueType="num">
                                      <p:cBhvr>
                                        <p:cTn id="20" dur="2000" fill="hold"/>
                                        <p:tgtEl>
                                          <p:spTgt spid="20"/>
                                        </p:tgtEl>
                                        <p:attrNameLst>
                                          <p:attrName>ppt_h</p:attrName>
                                        </p:attrNameLst>
                                      </p:cBhvr>
                                      <p:tavLst>
                                        <p:tav tm="0">
                                          <p:val>
                                            <p:fltVal val="0"/>
                                          </p:val>
                                        </p:tav>
                                        <p:tav tm="100000">
                                          <p:val>
                                            <p:strVal val="#ppt_h"/>
                                          </p:val>
                                        </p:tav>
                                      </p:tavLst>
                                    </p:anim>
                                    <p:animEffect transition="in" filter="fade">
                                      <p:cBhvr>
                                        <p:cTn id="21" dur="2000"/>
                                        <p:tgtEl>
                                          <p:spTgt spid="20"/>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2000" fill="hold"/>
                                        <p:tgtEl>
                                          <p:spTgt spid="4"/>
                                        </p:tgtEl>
                                        <p:attrNameLst>
                                          <p:attrName>ppt_w</p:attrName>
                                        </p:attrNameLst>
                                      </p:cBhvr>
                                      <p:tavLst>
                                        <p:tav tm="0">
                                          <p:val>
                                            <p:fltVal val="0"/>
                                          </p:val>
                                        </p:tav>
                                        <p:tav tm="100000">
                                          <p:val>
                                            <p:strVal val="#ppt_w"/>
                                          </p:val>
                                        </p:tav>
                                      </p:tavLst>
                                    </p:anim>
                                    <p:anim calcmode="lin" valueType="num">
                                      <p:cBhvr>
                                        <p:cTn id="26" dur="2000" fill="hold"/>
                                        <p:tgtEl>
                                          <p:spTgt spid="4"/>
                                        </p:tgtEl>
                                        <p:attrNameLst>
                                          <p:attrName>ppt_h</p:attrName>
                                        </p:attrNameLst>
                                      </p:cBhvr>
                                      <p:tavLst>
                                        <p:tav tm="0">
                                          <p:val>
                                            <p:fltVal val="0"/>
                                          </p:val>
                                        </p:tav>
                                        <p:tav tm="100000">
                                          <p:val>
                                            <p:strVal val="#ppt_h"/>
                                          </p:val>
                                        </p:tav>
                                      </p:tavLst>
                                    </p:anim>
                                    <p:animEffect transition="in" filter="fade">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P spid="18"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Right Triangle 9">
            <a:extLst>
              <a:ext uri="{FF2B5EF4-FFF2-40B4-BE49-F238E27FC236}">
                <a16:creationId xmlns:a16="http://schemas.microsoft.com/office/drawing/2014/main" id="{AA2D76F4-42E5-4B10-81B8-A03DB335B6BB}"/>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580468" y="351262"/>
            <a:ext cx="5936240"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Color Model in Design</a:t>
            </a:r>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59638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Hình ảnh 8" descr="Ảnh có chứa đồ họa véc-tơ&#10;&#10;Mô tả được tạo với mức tin cậy cao">
            <a:extLst>
              <a:ext uri="{FF2B5EF4-FFF2-40B4-BE49-F238E27FC236}">
                <a16:creationId xmlns:a16="http://schemas.microsoft.com/office/drawing/2014/main" id="{D6DC1205-153D-4C34-B220-A333835645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642" y="1450288"/>
            <a:ext cx="4560658" cy="4135512"/>
          </a:xfrm>
          <a:prstGeom prst="rect">
            <a:avLst/>
          </a:prstGeom>
        </p:spPr>
      </p:pic>
      <p:sp>
        <p:nvSpPr>
          <p:cNvPr id="11" name="Hình chữ nhật 10">
            <a:extLst>
              <a:ext uri="{FF2B5EF4-FFF2-40B4-BE49-F238E27FC236}">
                <a16:creationId xmlns:a16="http://schemas.microsoft.com/office/drawing/2014/main" id="{2038682E-169B-4046-8281-B255797BD466}"/>
              </a:ext>
            </a:extLst>
          </p:cNvPr>
          <p:cNvSpPr/>
          <p:nvPr/>
        </p:nvSpPr>
        <p:spPr>
          <a:xfrm>
            <a:off x="3329166" y="5661755"/>
            <a:ext cx="4105611" cy="461665"/>
          </a:xfrm>
          <a:prstGeom prst="rect">
            <a:avLst/>
          </a:prstGeom>
        </p:spPr>
        <p:txBody>
          <a:bodyPr wrap="none">
            <a:spAutoFit/>
          </a:bodyPr>
          <a:lstStyle/>
          <a:p>
            <a:r>
              <a:rPr lang="en-US" sz="2400" b="1">
                <a:latin typeface="Roboto"/>
              </a:rPr>
              <a:t>RYB</a:t>
            </a:r>
            <a:r>
              <a:rPr lang="en-US" sz="2400" b="1">
                <a:solidFill>
                  <a:srgbClr val="FF0000"/>
                </a:solidFill>
                <a:latin typeface="Roboto"/>
              </a:rPr>
              <a:t> = Red + </a:t>
            </a:r>
            <a:r>
              <a:rPr lang="en-US" sz="2400" b="1">
                <a:solidFill>
                  <a:srgbClr val="FFFF00"/>
                </a:solidFill>
                <a:latin typeface="Roboto"/>
              </a:rPr>
              <a:t>Yellow</a:t>
            </a:r>
            <a:r>
              <a:rPr lang="en-US" sz="2400" b="1">
                <a:solidFill>
                  <a:srgbClr val="FF0000"/>
                </a:solidFill>
                <a:latin typeface="Roboto"/>
              </a:rPr>
              <a:t> + </a:t>
            </a:r>
            <a:r>
              <a:rPr lang="en-US" sz="2400" b="1">
                <a:solidFill>
                  <a:srgbClr val="0070C0"/>
                </a:solidFill>
                <a:latin typeface="Roboto"/>
              </a:rPr>
              <a:t>Blue</a:t>
            </a:r>
            <a:endParaRPr lang="en-US" sz="2400" b="1" i="0">
              <a:solidFill>
                <a:srgbClr val="0070C0"/>
              </a:solidFill>
              <a:effectLst/>
              <a:latin typeface="Roboto"/>
            </a:endParaRPr>
          </a:p>
        </p:txBody>
      </p:sp>
    </p:spTree>
    <p:custDataLst>
      <p:tags r:id="rId1"/>
    </p:custDataLst>
    <p:extLst>
      <p:ext uri="{BB962C8B-B14F-4D97-AF65-F5344CB8AC3E}">
        <p14:creationId xmlns:p14="http://schemas.microsoft.com/office/powerpoint/2010/main" val="1316146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5000">
        <p15:prstTrans prst="pageCurlDouble"/>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3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par>
                                <p:cTn id="31" presetID="26"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80">
                                          <p:stCondLst>
                                            <p:cond delay="0"/>
                                          </p:stCondLst>
                                        </p:cTn>
                                        <p:tgtEl>
                                          <p:spTgt spid="11"/>
                                        </p:tgtEl>
                                      </p:cBhvr>
                                    </p:animEffect>
                                    <p:anim calcmode="lin" valueType="num">
                                      <p:cBhvr>
                                        <p:cTn id="34"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39" dur="26">
                                          <p:stCondLst>
                                            <p:cond delay="650"/>
                                          </p:stCondLst>
                                        </p:cTn>
                                        <p:tgtEl>
                                          <p:spTgt spid="11"/>
                                        </p:tgtEl>
                                      </p:cBhvr>
                                      <p:to x="100000" y="60000"/>
                                    </p:animScale>
                                    <p:animScale>
                                      <p:cBhvr>
                                        <p:cTn id="40" dur="166" decel="50000">
                                          <p:stCondLst>
                                            <p:cond delay="676"/>
                                          </p:stCondLst>
                                        </p:cTn>
                                        <p:tgtEl>
                                          <p:spTgt spid="11"/>
                                        </p:tgtEl>
                                      </p:cBhvr>
                                      <p:to x="100000" y="100000"/>
                                    </p:animScale>
                                    <p:animScale>
                                      <p:cBhvr>
                                        <p:cTn id="41" dur="26">
                                          <p:stCondLst>
                                            <p:cond delay="1312"/>
                                          </p:stCondLst>
                                        </p:cTn>
                                        <p:tgtEl>
                                          <p:spTgt spid="11"/>
                                        </p:tgtEl>
                                      </p:cBhvr>
                                      <p:to x="100000" y="80000"/>
                                    </p:animScale>
                                    <p:animScale>
                                      <p:cBhvr>
                                        <p:cTn id="42" dur="166" decel="50000">
                                          <p:stCondLst>
                                            <p:cond delay="1338"/>
                                          </p:stCondLst>
                                        </p:cTn>
                                        <p:tgtEl>
                                          <p:spTgt spid="11"/>
                                        </p:tgtEl>
                                      </p:cBhvr>
                                      <p:to x="100000" y="100000"/>
                                    </p:animScale>
                                    <p:animScale>
                                      <p:cBhvr>
                                        <p:cTn id="43" dur="26">
                                          <p:stCondLst>
                                            <p:cond delay="1642"/>
                                          </p:stCondLst>
                                        </p:cTn>
                                        <p:tgtEl>
                                          <p:spTgt spid="11"/>
                                        </p:tgtEl>
                                      </p:cBhvr>
                                      <p:to x="100000" y="90000"/>
                                    </p:animScale>
                                    <p:animScale>
                                      <p:cBhvr>
                                        <p:cTn id="44" dur="166" decel="50000">
                                          <p:stCondLst>
                                            <p:cond delay="1668"/>
                                          </p:stCondLst>
                                        </p:cTn>
                                        <p:tgtEl>
                                          <p:spTgt spid="11"/>
                                        </p:tgtEl>
                                      </p:cBhvr>
                                      <p:to x="100000" y="100000"/>
                                    </p:animScale>
                                    <p:animScale>
                                      <p:cBhvr>
                                        <p:cTn id="45" dur="26">
                                          <p:stCondLst>
                                            <p:cond delay="1808"/>
                                          </p:stCondLst>
                                        </p:cTn>
                                        <p:tgtEl>
                                          <p:spTgt spid="11"/>
                                        </p:tgtEl>
                                      </p:cBhvr>
                                      <p:to x="100000" y="95000"/>
                                    </p:animScale>
                                    <p:animScale>
                                      <p:cBhvr>
                                        <p:cTn id="46"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Right Triangle 9">
            <a:extLst>
              <a:ext uri="{FF2B5EF4-FFF2-40B4-BE49-F238E27FC236}">
                <a16:creationId xmlns:a16="http://schemas.microsoft.com/office/drawing/2014/main" id="{AA2D76F4-42E5-4B10-81B8-A03DB335B6BB}"/>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580468" y="351262"/>
            <a:ext cx="5936240"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Color Model in Design</a:t>
            </a:r>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59638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Hình ảnh 16">
            <a:extLst>
              <a:ext uri="{FF2B5EF4-FFF2-40B4-BE49-F238E27FC236}">
                <a16:creationId xmlns:a16="http://schemas.microsoft.com/office/drawing/2014/main" id="{1E002E6E-3BD0-4381-A51A-02191DB24C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8138" y="1374333"/>
            <a:ext cx="3976162" cy="3976162"/>
          </a:xfrm>
          <a:prstGeom prst="rect">
            <a:avLst/>
          </a:prstGeom>
        </p:spPr>
      </p:pic>
      <p:sp>
        <p:nvSpPr>
          <p:cNvPr id="8" name="Hình chữ nhật 7">
            <a:extLst>
              <a:ext uri="{FF2B5EF4-FFF2-40B4-BE49-F238E27FC236}">
                <a16:creationId xmlns:a16="http://schemas.microsoft.com/office/drawing/2014/main" id="{2511402B-CE10-4455-966D-B8737881908C}"/>
              </a:ext>
            </a:extLst>
          </p:cNvPr>
          <p:cNvSpPr/>
          <p:nvPr/>
        </p:nvSpPr>
        <p:spPr>
          <a:xfrm>
            <a:off x="3910538" y="5589950"/>
            <a:ext cx="4055919" cy="461665"/>
          </a:xfrm>
          <a:prstGeom prst="rect">
            <a:avLst/>
          </a:prstGeom>
        </p:spPr>
        <p:txBody>
          <a:bodyPr wrap="none">
            <a:spAutoFit/>
          </a:bodyPr>
          <a:lstStyle/>
          <a:p>
            <a:r>
              <a:rPr lang="en-US" sz="2400" b="1">
                <a:latin typeface="Roboto"/>
              </a:rPr>
              <a:t>RGB</a:t>
            </a:r>
            <a:r>
              <a:rPr lang="en-US" sz="2400" b="1">
                <a:solidFill>
                  <a:srgbClr val="FF0000"/>
                </a:solidFill>
                <a:latin typeface="Roboto"/>
              </a:rPr>
              <a:t> = Red + </a:t>
            </a:r>
            <a:r>
              <a:rPr lang="en-US" sz="2400" b="1">
                <a:solidFill>
                  <a:srgbClr val="00FF00"/>
                </a:solidFill>
                <a:latin typeface="Roboto"/>
              </a:rPr>
              <a:t>Green</a:t>
            </a:r>
            <a:r>
              <a:rPr lang="en-US" sz="2400" b="1">
                <a:solidFill>
                  <a:srgbClr val="FF0000"/>
                </a:solidFill>
                <a:latin typeface="Roboto"/>
              </a:rPr>
              <a:t> + </a:t>
            </a:r>
            <a:r>
              <a:rPr lang="en-US" sz="2400" b="1">
                <a:solidFill>
                  <a:srgbClr val="0070C0"/>
                </a:solidFill>
                <a:latin typeface="Roboto"/>
              </a:rPr>
              <a:t>Blue</a:t>
            </a:r>
            <a:endParaRPr lang="en-US" sz="2400" b="1" i="0">
              <a:solidFill>
                <a:srgbClr val="0070C0"/>
              </a:solidFill>
              <a:effectLst/>
              <a:latin typeface="Roboto"/>
            </a:endParaRPr>
          </a:p>
        </p:txBody>
      </p:sp>
    </p:spTree>
    <p:custDataLst>
      <p:tags r:id="rId1"/>
    </p:custDataLst>
    <p:extLst>
      <p:ext uri="{BB962C8B-B14F-4D97-AF65-F5344CB8AC3E}">
        <p14:creationId xmlns:p14="http://schemas.microsoft.com/office/powerpoint/2010/main" val="201330883"/>
      </p:ext>
    </p:extLst>
  </p:cSld>
  <p:clrMapOvr>
    <a:masterClrMapping/>
  </p:clrMapOvr>
  <mc:AlternateContent xmlns:mc="http://schemas.openxmlformats.org/markup-compatibility/2006" xmlns:p14="http://schemas.microsoft.com/office/powerpoint/2010/main">
    <mc:Choice Requires="p14">
      <p:transition spd="slow" p14:dur="1250" advClick="0" advTm="15000">
        <p14:switch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down)">
                                      <p:cBhvr>
                                        <p:cTn id="23" dur="580">
                                          <p:stCondLst>
                                            <p:cond delay="0"/>
                                          </p:stCondLst>
                                        </p:cTn>
                                        <p:tgtEl>
                                          <p:spTgt spid="8"/>
                                        </p:tgtEl>
                                      </p:cBhvr>
                                    </p:animEffect>
                                    <p:anim calcmode="lin" valueType="num">
                                      <p:cBhvr>
                                        <p:cTn id="24"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9" dur="26">
                                          <p:stCondLst>
                                            <p:cond delay="650"/>
                                          </p:stCondLst>
                                        </p:cTn>
                                        <p:tgtEl>
                                          <p:spTgt spid="8"/>
                                        </p:tgtEl>
                                      </p:cBhvr>
                                      <p:to x="100000" y="60000"/>
                                    </p:animScale>
                                    <p:animScale>
                                      <p:cBhvr>
                                        <p:cTn id="30" dur="166" decel="50000">
                                          <p:stCondLst>
                                            <p:cond delay="676"/>
                                          </p:stCondLst>
                                        </p:cTn>
                                        <p:tgtEl>
                                          <p:spTgt spid="8"/>
                                        </p:tgtEl>
                                      </p:cBhvr>
                                      <p:to x="100000" y="100000"/>
                                    </p:animScale>
                                    <p:animScale>
                                      <p:cBhvr>
                                        <p:cTn id="31" dur="26">
                                          <p:stCondLst>
                                            <p:cond delay="1312"/>
                                          </p:stCondLst>
                                        </p:cTn>
                                        <p:tgtEl>
                                          <p:spTgt spid="8"/>
                                        </p:tgtEl>
                                      </p:cBhvr>
                                      <p:to x="100000" y="80000"/>
                                    </p:animScale>
                                    <p:animScale>
                                      <p:cBhvr>
                                        <p:cTn id="32" dur="166" decel="50000">
                                          <p:stCondLst>
                                            <p:cond delay="1338"/>
                                          </p:stCondLst>
                                        </p:cTn>
                                        <p:tgtEl>
                                          <p:spTgt spid="8"/>
                                        </p:tgtEl>
                                      </p:cBhvr>
                                      <p:to x="100000" y="100000"/>
                                    </p:animScale>
                                    <p:animScale>
                                      <p:cBhvr>
                                        <p:cTn id="33" dur="26">
                                          <p:stCondLst>
                                            <p:cond delay="1642"/>
                                          </p:stCondLst>
                                        </p:cTn>
                                        <p:tgtEl>
                                          <p:spTgt spid="8"/>
                                        </p:tgtEl>
                                      </p:cBhvr>
                                      <p:to x="100000" y="90000"/>
                                    </p:animScale>
                                    <p:animScale>
                                      <p:cBhvr>
                                        <p:cTn id="34" dur="166" decel="50000">
                                          <p:stCondLst>
                                            <p:cond delay="1668"/>
                                          </p:stCondLst>
                                        </p:cTn>
                                        <p:tgtEl>
                                          <p:spTgt spid="8"/>
                                        </p:tgtEl>
                                      </p:cBhvr>
                                      <p:to x="100000" y="100000"/>
                                    </p:animScale>
                                    <p:animScale>
                                      <p:cBhvr>
                                        <p:cTn id="35" dur="26">
                                          <p:stCondLst>
                                            <p:cond delay="1808"/>
                                          </p:stCondLst>
                                        </p:cTn>
                                        <p:tgtEl>
                                          <p:spTgt spid="8"/>
                                        </p:tgtEl>
                                      </p:cBhvr>
                                      <p:to x="100000" y="95000"/>
                                    </p:animScale>
                                    <p:animScale>
                                      <p:cBhvr>
                                        <p:cTn id="36"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 name="Right Triangle 9">
            <a:extLst>
              <a:ext uri="{FF2B5EF4-FFF2-40B4-BE49-F238E27FC236}">
                <a16:creationId xmlns:a16="http://schemas.microsoft.com/office/drawing/2014/main" id="{AA2D76F4-42E5-4B10-81B8-A03DB335B6BB}"/>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580468" y="351262"/>
            <a:ext cx="5936240"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Color Model in Design</a:t>
            </a:r>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5963872"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Hình chữ nhật 6">
            <a:extLst>
              <a:ext uri="{FF2B5EF4-FFF2-40B4-BE49-F238E27FC236}">
                <a16:creationId xmlns:a16="http://schemas.microsoft.com/office/drawing/2014/main" id="{7D864462-EF9C-4638-9E5B-2AFA5F3D37AA}"/>
              </a:ext>
            </a:extLst>
          </p:cNvPr>
          <p:cNvSpPr/>
          <p:nvPr/>
        </p:nvSpPr>
        <p:spPr>
          <a:xfrm>
            <a:off x="2115489" y="5589950"/>
            <a:ext cx="6287299" cy="461665"/>
          </a:xfrm>
          <a:prstGeom prst="rect">
            <a:avLst/>
          </a:prstGeom>
        </p:spPr>
        <p:txBody>
          <a:bodyPr wrap="none">
            <a:spAutoFit/>
          </a:bodyPr>
          <a:lstStyle/>
          <a:p>
            <a:r>
              <a:rPr lang="en-US" sz="2400" b="1">
                <a:solidFill>
                  <a:srgbClr val="FF0000"/>
                </a:solidFill>
                <a:latin typeface="Roboto"/>
              </a:rPr>
              <a:t>CMYK = </a:t>
            </a:r>
            <a:r>
              <a:rPr lang="en-US" sz="2400" b="1">
                <a:solidFill>
                  <a:srgbClr val="00FFFF"/>
                </a:solidFill>
                <a:latin typeface="Roboto"/>
              </a:rPr>
              <a:t>Cyan</a:t>
            </a:r>
            <a:r>
              <a:rPr lang="en-US" sz="2400" b="1">
                <a:solidFill>
                  <a:srgbClr val="FF0000"/>
                </a:solidFill>
                <a:latin typeface="Roboto"/>
              </a:rPr>
              <a:t> + </a:t>
            </a:r>
            <a:r>
              <a:rPr lang="en-US" sz="2400" b="1">
                <a:solidFill>
                  <a:srgbClr val="FF33CC"/>
                </a:solidFill>
                <a:latin typeface="Roboto"/>
              </a:rPr>
              <a:t>Magenta</a:t>
            </a:r>
            <a:r>
              <a:rPr lang="en-US" sz="2400" b="1">
                <a:solidFill>
                  <a:srgbClr val="FF0000"/>
                </a:solidFill>
                <a:latin typeface="Roboto"/>
              </a:rPr>
              <a:t> + </a:t>
            </a:r>
            <a:r>
              <a:rPr lang="en-US" sz="2400" b="1">
                <a:solidFill>
                  <a:srgbClr val="FFFF00"/>
                </a:solidFill>
                <a:latin typeface="Roboto"/>
              </a:rPr>
              <a:t>Yellow</a:t>
            </a:r>
            <a:r>
              <a:rPr lang="en-US" sz="2400" b="1">
                <a:solidFill>
                  <a:srgbClr val="FF0000"/>
                </a:solidFill>
                <a:latin typeface="Roboto"/>
              </a:rPr>
              <a:t> + </a:t>
            </a:r>
            <a:r>
              <a:rPr lang="en-US" sz="2400" b="1">
                <a:latin typeface="Roboto"/>
              </a:rPr>
              <a:t>Black</a:t>
            </a:r>
            <a:endParaRPr lang="en-US" sz="2400" b="1" i="0">
              <a:effectLst/>
              <a:latin typeface="Roboto"/>
            </a:endParaRPr>
          </a:p>
        </p:txBody>
      </p:sp>
      <p:pic>
        <p:nvPicPr>
          <p:cNvPr id="8" name="Hình ảnh 7" descr="Ảnh có chứa đồ họa véc-tơ&#10;&#10;Mô tả được tạo với mức tin cậy rất cao">
            <a:extLst>
              <a:ext uri="{FF2B5EF4-FFF2-40B4-BE49-F238E27FC236}">
                <a16:creationId xmlns:a16="http://schemas.microsoft.com/office/drawing/2014/main" id="{FC487AD8-C848-422A-96F0-794ACCDD8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488" y="1077698"/>
            <a:ext cx="4265862" cy="4265862"/>
          </a:xfrm>
          <a:prstGeom prst="rect">
            <a:avLst/>
          </a:prstGeom>
        </p:spPr>
      </p:pic>
    </p:spTree>
    <p:custDataLst>
      <p:tags r:id="rId1"/>
    </p:custDataLst>
    <p:extLst>
      <p:ext uri="{BB962C8B-B14F-4D97-AF65-F5344CB8AC3E}">
        <p14:creationId xmlns:p14="http://schemas.microsoft.com/office/powerpoint/2010/main" val="2454014396"/>
      </p:ext>
    </p:extLst>
  </p:cSld>
  <p:clrMapOvr>
    <a:masterClrMapping/>
  </p:clrMapOvr>
  <mc:AlternateContent xmlns:mc="http://schemas.openxmlformats.org/markup-compatibility/2006" xmlns:p14="http://schemas.microsoft.com/office/powerpoint/2010/main">
    <mc:Choice Requires="p14">
      <p:transition spd="slow" p14:dur="1250" advClick="0" advTm="15000">
        <p14:switch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80">
                                          <p:stCondLst>
                                            <p:cond delay="0"/>
                                          </p:stCondLst>
                                        </p:cTn>
                                        <p:tgtEl>
                                          <p:spTgt spid="7"/>
                                        </p:tgtEl>
                                      </p:cBhvr>
                                    </p:animEffect>
                                    <p:anim calcmode="lin" valueType="num">
                                      <p:cBhvr>
                                        <p:cTn id="24"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9" dur="26">
                                          <p:stCondLst>
                                            <p:cond delay="650"/>
                                          </p:stCondLst>
                                        </p:cTn>
                                        <p:tgtEl>
                                          <p:spTgt spid="7"/>
                                        </p:tgtEl>
                                      </p:cBhvr>
                                      <p:to x="100000" y="60000"/>
                                    </p:animScale>
                                    <p:animScale>
                                      <p:cBhvr>
                                        <p:cTn id="30" dur="166" decel="50000">
                                          <p:stCondLst>
                                            <p:cond delay="676"/>
                                          </p:stCondLst>
                                        </p:cTn>
                                        <p:tgtEl>
                                          <p:spTgt spid="7"/>
                                        </p:tgtEl>
                                      </p:cBhvr>
                                      <p:to x="100000" y="100000"/>
                                    </p:animScale>
                                    <p:animScale>
                                      <p:cBhvr>
                                        <p:cTn id="31" dur="26">
                                          <p:stCondLst>
                                            <p:cond delay="1312"/>
                                          </p:stCondLst>
                                        </p:cTn>
                                        <p:tgtEl>
                                          <p:spTgt spid="7"/>
                                        </p:tgtEl>
                                      </p:cBhvr>
                                      <p:to x="100000" y="80000"/>
                                    </p:animScale>
                                    <p:animScale>
                                      <p:cBhvr>
                                        <p:cTn id="32" dur="166" decel="50000">
                                          <p:stCondLst>
                                            <p:cond delay="1338"/>
                                          </p:stCondLst>
                                        </p:cTn>
                                        <p:tgtEl>
                                          <p:spTgt spid="7"/>
                                        </p:tgtEl>
                                      </p:cBhvr>
                                      <p:to x="100000" y="100000"/>
                                    </p:animScale>
                                    <p:animScale>
                                      <p:cBhvr>
                                        <p:cTn id="33" dur="26">
                                          <p:stCondLst>
                                            <p:cond delay="1642"/>
                                          </p:stCondLst>
                                        </p:cTn>
                                        <p:tgtEl>
                                          <p:spTgt spid="7"/>
                                        </p:tgtEl>
                                      </p:cBhvr>
                                      <p:to x="100000" y="90000"/>
                                    </p:animScale>
                                    <p:animScale>
                                      <p:cBhvr>
                                        <p:cTn id="34" dur="166" decel="50000">
                                          <p:stCondLst>
                                            <p:cond delay="1668"/>
                                          </p:stCondLst>
                                        </p:cTn>
                                        <p:tgtEl>
                                          <p:spTgt spid="7"/>
                                        </p:tgtEl>
                                      </p:cBhvr>
                                      <p:to x="100000" y="100000"/>
                                    </p:animScale>
                                    <p:animScale>
                                      <p:cBhvr>
                                        <p:cTn id="35" dur="26">
                                          <p:stCondLst>
                                            <p:cond delay="1808"/>
                                          </p:stCondLst>
                                        </p:cTn>
                                        <p:tgtEl>
                                          <p:spTgt spid="7"/>
                                        </p:tgtEl>
                                      </p:cBhvr>
                                      <p:to x="100000" y="95000"/>
                                    </p:animScale>
                                    <p:animScale>
                                      <p:cBhvr>
                                        <p:cTn id="36"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1374564" y="468668"/>
            <a:ext cx="7456144"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What do you do to use effective?</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1374564" y="991888"/>
            <a:ext cx="7807536" cy="12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614" y="313483"/>
            <a:ext cx="1073188" cy="1073188"/>
          </a:xfrm>
          <a:prstGeom prst="rect">
            <a:avLst/>
          </a:prstGeom>
        </p:spPr>
      </p:pic>
      <p:pic>
        <p:nvPicPr>
          <p:cNvPr id="9" name="Hình ảnh 8">
            <a:extLst>
              <a:ext uri="{FF2B5EF4-FFF2-40B4-BE49-F238E27FC236}">
                <a16:creationId xmlns:a16="http://schemas.microsoft.com/office/drawing/2014/main" id="{F0DA5EB7-178D-4034-A819-100FC9927D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6685" y="1431983"/>
            <a:ext cx="3683294" cy="3683294"/>
          </a:xfrm>
          <a:prstGeom prst="rect">
            <a:avLst/>
          </a:prstGeom>
        </p:spPr>
      </p:pic>
    </p:spTree>
    <p:custDataLst>
      <p:tags r:id="rId1"/>
    </p:custDataLst>
    <p:extLst>
      <p:ext uri="{BB962C8B-B14F-4D97-AF65-F5344CB8AC3E}">
        <p14:creationId xmlns:p14="http://schemas.microsoft.com/office/powerpoint/2010/main" val="2774974497"/>
      </p:ext>
    </p:extLst>
  </p:cSld>
  <p:clrMapOvr>
    <a:masterClrMapping/>
  </p:clrMapOvr>
  <mc:AlternateContent xmlns:mc="http://schemas.openxmlformats.org/markup-compatibility/2006" xmlns:p14="http://schemas.microsoft.com/office/powerpoint/2010/main">
    <mc:Choice Requires="p14">
      <p:transition spd="slow" p14:dur="1400" advClick="0" advTm="15000">
        <p14:ripple/>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1374564" y="468668"/>
            <a:ext cx="7456144"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What do you do to use effective?</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1374564" y="991888"/>
            <a:ext cx="7807536" cy="12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14" y="313483"/>
            <a:ext cx="1073188" cy="1073188"/>
          </a:xfrm>
          <a:prstGeom prst="rect">
            <a:avLst/>
          </a:prstGeom>
        </p:spPr>
      </p:pic>
      <p:sp>
        <p:nvSpPr>
          <p:cNvPr id="2" name="Hình chữ nhật 1">
            <a:extLst>
              <a:ext uri="{FF2B5EF4-FFF2-40B4-BE49-F238E27FC236}">
                <a16:creationId xmlns:a16="http://schemas.microsoft.com/office/drawing/2014/main" id="{EDB7533B-510F-4091-B1C2-A42AC3452165}"/>
              </a:ext>
            </a:extLst>
          </p:cNvPr>
          <p:cNvSpPr/>
          <p:nvPr/>
        </p:nvSpPr>
        <p:spPr>
          <a:xfrm>
            <a:off x="1374564" y="1983776"/>
            <a:ext cx="8218917" cy="2244204"/>
          </a:xfrm>
          <a:prstGeom prst="rect">
            <a:avLst/>
          </a:prstGeom>
        </p:spPr>
        <p:txBody>
          <a:bodyPr wrap="none">
            <a:spAutoFit/>
          </a:bodyPr>
          <a:lstStyle/>
          <a:p>
            <a:pPr marL="342900" marR="0" lvl="0" indent="-342900">
              <a:lnSpc>
                <a:spcPct val="107000"/>
              </a:lnSpc>
              <a:spcBef>
                <a:spcPts val="0"/>
              </a:spcBef>
              <a:spcAft>
                <a:spcPts val="800"/>
              </a:spcAft>
              <a:buFont typeface="+mj-lt"/>
              <a:buAutoNum type="arabicPeriod"/>
            </a:pPr>
            <a:r>
              <a:rPr lang="en-GB" sz="2800">
                <a:solidFill>
                  <a:srgbClr val="0070C0"/>
                </a:solidFill>
                <a:latin typeface="Times New Roman" panose="02020603050405020304" pitchFamily="18" charset="0"/>
                <a:ea typeface="Calibri" panose="020F0502020204030204" pitchFamily="34" charset="0"/>
                <a:cs typeface="Times New Roman" panose="02020603050405020304" pitchFamily="18" charset="0"/>
              </a:rPr>
              <a:t>Màu sắc lựa chọn phù hợp với thương hiệu</a:t>
            </a:r>
          </a:p>
          <a:p>
            <a:pPr marL="342900" marR="0" lvl="0" indent="-342900">
              <a:lnSpc>
                <a:spcPct val="107000"/>
              </a:lnSpc>
              <a:spcBef>
                <a:spcPts val="0"/>
              </a:spcBef>
              <a:spcAft>
                <a:spcPts val="800"/>
              </a:spcAft>
              <a:buFont typeface="+mj-lt"/>
              <a:buAutoNum type="arabicPeriod"/>
            </a:pPr>
            <a:r>
              <a:rPr lang="en-US" sz="2800">
                <a:solidFill>
                  <a:srgbClr val="0070C0"/>
                </a:solidFill>
                <a:latin typeface="Calibri" panose="020F0502020204030204" pitchFamily="34" charset="0"/>
                <a:ea typeface="Calibri" panose="020F0502020204030204" pitchFamily="34" charset="0"/>
                <a:cs typeface="Times New Roman" panose="02020603050405020304" pitchFamily="18" charset="0"/>
              </a:rPr>
              <a:t>Kết hợp nhiều màu sắc khác nhau một cách cẩn thận</a:t>
            </a:r>
          </a:p>
          <a:p>
            <a:pPr marL="342900" marR="0" lvl="0" indent="-342900">
              <a:lnSpc>
                <a:spcPct val="107000"/>
              </a:lnSpc>
              <a:spcBef>
                <a:spcPts val="0"/>
              </a:spcBef>
              <a:spcAft>
                <a:spcPts val="800"/>
              </a:spcAft>
              <a:buFont typeface="+mj-lt"/>
              <a:buAutoNum type="arabicPeriod"/>
            </a:pPr>
            <a:r>
              <a:rPr lang="en-US" sz="2800">
                <a:solidFill>
                  <a:srgbClr val="0070C0"/>
                </a:solidFill>
                <a:latin typeface="Calibri" panose="020F0502020204030204" pitchFamily="34" charset="0"/>
                <a:ea typeface="Calibri" panose="020F0502020204030204" pitchFamily="34" charset="0"/>
                <a:cs typeface="Times New Roman" panose="02020603050405020304" pitchFamily="18" charset="0"/>
              </a:rPr>
              <a:t>Màu sắc và tâm lý</a:t>
            </a:r>
          </a:p>
          <a:p>
            <a:pPr marL="342900" marR="0" lvl="0" indent="-342900">
              <a:lnSpc>
                <a:spcPct val="107000"/>
              </a:lnSpc>
              <a:spcBef>
                <a:spcPts val="0"/>
              </a:spcBef>
              <a:spcAft>
                <a:spcPts val="800"/>
              </a:spcAft>
              <a:buFont typeface="+mj-lt"/>
              <a:buAutoNum type="arabicPeriod"/>
            </a:pPr>
            <a:r>
              <a:rPr lang="en-US" sz="2800">
                <a:solidFill>
                  <a:srgbClr val="0070C0"/>
                </a:solidFill>
                <a:latin typeface="Calibri" panose="020F0502020204030204" pitchFamily="34" charset="0"/>
                <a:ea typeface="Calibri" panose="020F0502020204030204" pitchFamily="34" charset="0"/>
                <a:cs typeface="Times New Roman" panose="02020603050405020304" pitchFamily="18" charset="0"/>
              </a:rPr>
              <a:t>Màu sắc và các bối cảnh văn hóa</a:t>
            </a:r>
            <a:endParaRPr lang="en-US" sz="280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09390320"/>
      </p:ext>
    </p:extLst>
  </p:cSld>
  <p:clrMapOvr>
    <a:masterClrMapping/>
  </p:clrMapOvr>
  <p:transition spd="slow" advClick="0" advTm="15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7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22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animEffect transition="in" filter="barn(inVertical)">
                                      <p:cBhvr>
                                        <p:cTn id="21" dur="500"/>
                                        <p:tgtEl>
                                          <p:spTgt spid="2">
                                            <p:txEl>
                                              <p:pRg st="0" end="0"/>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2">
                                            <p:txEl>
                                              <p:pRg st="1" end="1"/>
                                            </p:txEl>
                                          </p:spTgt>
                                        </p:tgtEl>
                                        <p:attrNameLst>
                                          <p:attrName>style.visibility</p:attrName>
                                        </p:attrNameLst>
                                      </p:cBhvr>
                                      <p:to>
                                        <p:strVal val="visible"/>
                                      </p:to>
                                    </p:set>
                                    <p:animEffect transition="in" filter="barn(inVertical)">
                                      <p:cBhvr>
                                        <p:cTn id="24" dur="500"/>
                                        <p:tgtEl>
                                          <p:spTgt spid="2">
                                            <p:txEl>
                                              <p:pRg st="1" end="1"/>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barn(inVertical)">
                                      <p:cBhvr>
                                        <p:cTn id="27" dur="500"/>
                                        <p:tgtEl>
                                          <p:spTgt spid="2">
                                            <p:txEl>
                                              <p:pRg st="2" end="2"/>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barn(inVertical)">
                                      <p:cBhvr>
                                        <p:cTn id="30"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1274802" y="267403"/>
            <a:ext cx="7765267" cy="954107"/>
          </a:xfrm>
          <a:prstGeom prst="rect">
            <a:avLst/>
          </a:prstGeom>
          <a:noFill/>
        </p:spPr>
        <p:txBody>
          <a:bodyPr wrap="none" lIns="91440" tIns="45720" rIns="91440" bIns="45720">
            <a:spAutoFit/>
          </a:bodyPr>
          <a:lstStyle/>
          <a:p>
            <a:r>
              <a:rPr lang="en-US" sz="2800" spc="600">
                <a:ln w="0"/>
                <a:solidFill>
                  <a:srgbClr val="FF0000"/>
                </a:solidFill>
                <a:latin typeface="+mj-lt"/>
              </a:rPr>
              <a:t>C</a:t>
            </a:r>
            <a:r>
              <a:rPr lang="vi-VN" sz="2800" spc="600">
                <a:ln w="0"/>
                <a:solidFill>
                  <a:srgbClr val="FF0000"/>
                </a:solidFill>
                <a:latin typeface="+mj-lt"/>
              </a:rPr>
              <a:t>ác </a:t>
            </a:r>
            <a:r>
              <a:rPr lang="en-US" sz="2800" spc="600">
                <a:ln w="0"/>
                <a:solidFill>
                  <a:srgbClr val="FF0000"/>
                </a:solidFill>
                <a:latin typeface="+mj-lt"/>
              </a:rPr>
              <a:t>ph</a:t>
            </a:r>
            <a:r>
              <a:rPr lang="vi-VN" sz="2800" spc="600">
                <a:ln w="0"/>
                <a:solidFill>
                  <a:srgbClr val="FF0000"/>
                </a:solidFill>
                <a:latin typeface="+mj-lt"/>
              </a:rPr>
              <a:t>ư</a:t>
            </a:r>
            <a:r>
              <a:rPr lang="en-US" sz="2800" spc="600">
                <a:ln w="0"/>
                <a:solidFill>
                  <a:srgbClr val="FF0000"/>
                </a:solidFill>
                <a:latin typeface="+mj-lt"/>
              </a:rPr>
              <a:t>ơng pháp</a:t>
            </a:r>
            <a:r>
              <a:rPr lang="vi-VN" sz="2800" spc="600">
                <a:ln w="0"/>
                <a:solidFill>
                  <a:srgbClr val="FF0000"/>
                </a:solidFill>
                <a:latin typeface="+mj-lt"/>
              </a:rPr>
              <a:t> phối màu cơ bản </a:t>
            </a:r>
            <a:endParaRPr lang="en-US" sz="2800" spc="600">
              <a:ln w="0"/>
              <a:solidFill>
                <a:srgbClr val="FF0000"/>
              </a:solidFill>
              <a:latin typeface="+mj-lt"/>
            </a:endParaRPr>
          </a:p>
          <a:p>
            <a:r>
              <a:rPr lang="vi-VN" sz="2800" spc="600">
                <a:ln w="0"/>
                <a:solidFill>
                  <a:srgbClr val="FF0000"/>
                </a:solidFill>
                <a:latin typeface="+mj-lt"/>
              </a:rPr>
              <a:t>trong thiết kế website</a:t>
            </a:r>
            <a:endParaRPr lang="en-US" sz="2800" spc="600">
              <a:ln w="0"/>
              <a:solidFill>
                <a:srgbClr val="FF0000"/>
              </a:solidFill>
              <a:latin typeface="+mj-lt"/>
            </a:endParaRP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1274802" y="1235028"/>
            <a:ext cx="7807536" cy="12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07" y="267403"/>
            <a:ext cx="1073188" cy="1073188"/>
          </a:xfrm>
          <a:prstGeom prst="rect">
            <a:avLst/>
          </a:prstGeom>
        </p:spPr>
      </p:pic>
      <p:sp>
        <p:nvSpPr>
          <p:cNvPr id="9" name="Hộp Văn bản 8">
            <a:extLst>
              <a:ext uri="{FF2B5EF4-FFF2-40B4-BE49-F238E27FC236}">
                <a16:creationId xmlns:a16="http://schemas.microsoft.com/office/drawing/2014/main" id="{F0B20E36-B029-4374-A170-59343FDA514C}"/>
              </a:ext>
            </a:extLst>
          </p:cNvPr>
          <p:cNvSpPr txBox="1"/>
          <p:nvPr/>
        </p:nvSpPr>
        <p:spPr>
          <a:xfrm>
            <a:off x="2359918" y="6152333"/>
            <a:ext cx="7729424" cy="461665"/>
          </a:xfrm>
          <a:prstGeom prst="rect">
            <a:avLst/>
          </a:prstGeom>
          <a:noFill/>
        </p:spPr>
        <p:txBody>
          <a:bodyPr wrap="none" rtlCol="0">
            <a:spAutoFit/>
          </a:bodyPr>
          <a:lstStyle/>
          <a:p>
            <a:r>
              <a:rPr lang="en-US" sz="2400">
                <a:solidFill>
                  <a:srgbClr val="FF0000"/>
                </a:solidFill>
              </a:rPr>
              <a:t>Tool phối màu: </a:t>
            </a:r>
            <a:r>
              <a:rPr lang="en-GB" sz="2400">
                <a:solidFill>
                  <a:srgbClr val="FF0000"/>
                </a:solidFill>
              </a:rPr>
              <a:t>  </a:t>
            </a:r>
            <a:r>
              <a:rPr lang="en-GB" sz="2400" u="sng">
                <a:solidFill>
                  <a:srgbClr val="0070C0"/>
                </a:solidFill>
              </a:rPr>
              <a:t>https://color.adobe.com/create/color-wheel</a:t>
            </a:r>
            <a:endParaRPr lang="en-US" sz="2400" u="sng">
              <a:solidFill>
                <a:srgbClr val="0070C0"/>
              </a:solidFill>
            </a:endParaRPr>
          </a:p>
        </p:txBody>
      </p:sp>
      <p:pic>
        <p:nvPicPr>
          <p:cNvPr id="10" name="Hình ảnh 9">
            <a:extLst>
              <a:ext uri="{FF2B5EF4-FFF2-40B4-BE49-F238E27FC236}">
                <a16:creationId xmlns:a16="http://schemas.microsoft.com/office/drawing/2014/main" id="{F119D794-673A-4DF6-B948-E4FBFD690F70}"/>
              </a:ext>
            </a:extLst>
          </p:cNvPr>
          <p:cNvPicPr>
            <a:picLocks noChangeAspect="1"/>
          </p:cNvPicPr>
          <p:nvPr/>
        </p:nvPicPr>
        <p:blipFill>
          <a:blip r:embed="rId6"/>
          <a:stretch>
            <a:fillRect/>
          </a:stretch>
        </p:blipFill>
        <p:spPr>
          <a:xfrm>
            <a:off x="2030058" y="1488913"/>
            <a:ext cx="8059284" cy="4422274"/>
          </a:xfrm>
          <a:prstGeom prst="rect">
            <a:avLst/>
          </a:prstGeom>
        </p:spPr>
      </p:pic>
    </p:spTree>
    <p:custDataLst>
      <p:tags r:id="rId1"/>
    </p:custDataLst>
    <p:extLst>
      <p:ext uri="{BB962C8B-B14F-4D97-AF65-F5344CB8AC3E}">
        <p14:creationId xmlns:p14="http://schemas.microsoft.com/office/powerpoint/2010/main" val="1869808924"/>
      </p:ext>
    </p:extLst>
  </p:cSld>
  <p:clrMapOvr>
    <a:masterClrMapping/>
  </p:clrMapOvr>
  <mc:AlternateContent xmlns:mc="http://schemas.openxmlformats.org/markup-compatibility/2006" xmlns:p14="http://schemas.microsoft.com/office/powerpoint/2010/main">
    <mc:Choice Requires="p14">
      <p:transition spd="slow" p14:dur="2000" advClick="0" advTm="15000">
        <p14:prism isContent="1"/>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23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28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42"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A6A8714-A5F0-4E07-B1CF-B92BFDD00484}"/>
              </a:ext>
            </a:extLst>
          </p:cNvPr>
          <p:cNvSpPr/>
          <p:nvPr/>
        </p:nvSpPr>
        <p:spPr>
          <a:xfrm>
            <a:off x="1139335" y="656870"/>
            <a:ext cx="3531736" cy="492443"/>
          </a:xfrm>
          <a:prstGeom prst="rect">
            <a:avLst/>
          </a:prstGeom>
          <a:noFill/>
        </p:spPr>
        <p:txBody>
          <a:bodyPr wrap="none" lIns="91440" tIns="45720" rIns="91440" bIns="45720">
            <a:spAutoFit/>
          </a:bodyPr>
          <a:lstStyle/>
          <a:p>
            <a:r>
              <a:rPr lang="en-GB" sz="2600">
                <a:solidFill>
                  <a:srgbClr val="0070C0"/>
                </a:solidFill>
              </a:rPr>
              <a:t>1. Monochromatic Color</a:t>
            </a:r>
            <a:endParaRPr lang="en-US" sz="2600" spc="600">
              <a:ln w="0"/>
              <a:solidFill>
                <a:srgbClr val="0070C0"/>
              </a:solidFill>
              <a:latin typeface="+mj-lt"/>
            </a:endParaRPr>
          </a:p>
        </p:txBody>
      </p:sp>
      <p:pic>
        <p:nvPicPr>
          <p:cNvPr id="3" name="Picture 2">
            <a:extLst>
              <a:ext uri="{FF2B5EF4-FFF2-40B4-BE49-F238E27FC236}">
                <a16:creationId xmlns:a16="http://schemas.microsoft.com/office/drawing/2014/main" id="{4351F598-3B62-4F7C-A89F-BA6EC4E8E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557" y="1149312"/>
            <a:ext cx="5890976" cy="3981487"/>
          </a:xfrm>
          <a:prstGeom prst="rect">
            <a:avLst/>
          </a:prstGeom>
        </p:spPr>
      </p:pic>
      <p:pic>
        <p:nvPicPr>
          <p:cNvPr id="5" name="Picture 4">
            <a:extLst>
              <a:ext uri="{FF2B5EF4-FFF2-40B4-BE49-F238E27FC236}">
                <a16:creationId xmlns:a16="http://schemas.microsoft.com/office/drawing/2014/main" id="{C0935264-23B8-43AE-BC78-D434EBD09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557" y="5532437"/>
            <a:ext cx="5890976" cy="771525"/>
          </a:xfrm>
          <a:prstGeom prst="rect">
            <a:avLst/>
          </a:prstGeom>
        </p:spPr>
      </p:pic>
      <p:pic>
        <p:nvPicPr>
          <p:cNvPr id="7" name="Picture 6">
            <a:extLst>
              <a:ext uri="{FF2B5EF4-FFF2-40B4-BE49-F238E27FC236}">
                <a16:creationId xmlns:a16="http://schemas.microsoft.com/office/drawing/2014/main" id="{9E9ADBAB-E687-4EDA-B137-D150EB9E0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335" y="1399148"/>
            <a:ext cx="2857500" cy="2857500"/>
          </a:xfrm>
          <a:prstGeom prst="rect">
            <a:avLst/>
          </a:prstGeom>
        </p:spPr>
      </p:pic>
      <p:pic>
        <p:nvPicPr>
          <p:cNvPr id="6" name="Picture 5">
            <a:extLst>
              <a:ext uri="{FF2B5EF4-FFF2-40B4-BE49-F238E27FC236}">
                <a16:creationId xmlns:a16="http://schemas.microsoft.com/office/drawing/2014/main" id="{511006D2-E579-46D0-A468-DE49F4BFAE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V="1">
            <a:off x="1447717" y="5228020"/>
            <a:ext cx="2240736" cy="425091"/>
          </a:xfrm>
          <a:prstGeom prst="rect">
            <a:avLst/>
          </a:prstGeom>
        </p:spPr>
      </p:pic>
      <p:pic>
        <p:nvPicPr>
          <p:cNvPr id="9" name="Picture 8">
            <a:extLst>
              <a:ext uri="{FF2B5EF4-FFF2-40B4-BE49-F238E27FC236}">
                <a16:creationId xmlns:a16="http://schemas.microsoft.com/office/drawing/2014/main" id="{008B5136-AD71-4913-90D4-8D294AECA7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V="1">
            <a:off x="1455758" y="5993988"/>
            <a:ext cx="2240736" cy="414284"/>
          </a:xfrm>
          <a:prstGeom prst="rect">
            <a:avLst/>
          </a:prstGeom>
        </p:spPr>
      </p:pic>
      <p:pic>
        <p:nvPicPr>
          <p:cNvPr id="10" name="Content Placeholder 3">
            <a:extLst>
              <a:ext uri="{FF2B5EF4-FFF2-40B4-BE49-F238E27FC236}">
                <a16:creationId xmlns:a16="http://schemas.microsoft.com/office/drawing/2014/main" id="{D14CC729-0FED-4EAF-A653-0C781A596A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V="1">
            <a:off x="1447717" y="4557247"/>
            <a:ext cx="2240736" cy="428694"/>
          </a:xfrm>
          <a:prstGeom prst="rect">
            <a:avLst/>
          </a:prstGeom>
        </p:spPr>
      </p:pic>
    </p:spTree>
    <p:extLst>
      <p:ext uri="{BB962C8B-B14F-4D97-AF65-F5344CB8AC3E}">
        <p14:creationId xmlns:p14="http://schemas.microsoft.com/office/powerpoint/2010/main" val="279275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3F5A212F-AB54-44D8-9FC8-E4F675B4FFC3}"/>
              </a:ext>
            </a:extLst>
          </p:cNvPr>
          <p:cNvSpPr/>
          <p:nvPr/>
        </p:nvSpPr>
        <p:spPr>
          <a:xfrm flipV="1">
            <a:off x="0" y="0"/>
            <a:ext cx="12192000" cy="6858000"/>
          </a:xfrm>
          <a:prstGeom prst="r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ight Triangle 4">
            <a:extLst>
              <a:ext uri="{FF2B5EF4-FFF2-40B4-BE49-F238E27FC236}">
                <a16:creationId xmlns:a16="http://schemas.microsoft.com/office/drawing/2014/main" id="{03AAFB6A-8D16-41D5-AE3A-B38CED459583}"/>
              </a:ext>
            </a:extLst>
          </p:cNvPr>
          <p:cNvSpPr/>
          <p:nvPr/>
        </p:nvSpPr>
        <p:spPr>
          <a:xfrm flipH="1">
            <a:off x="0" y="0"/>
            <a:ext cx="12192000" cy="6858000"/>
          </a:xfrm>
          <a:prstGeom prst="rtTriangle">
            <a:avLst/>
          </a:prstGeom>
          <a:solidFill>
            <a:srgbClr val="D6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2803B92C-F700-4646-9E1D-6686105DD23A}"/>
              </a:ext>
            </a:extLst>
          </p:cNvPr>
          <p:cNvSpPr/>
          <p:nvPr/>
        </p:nvSpPr>
        <p:spPr>
          <a:xfrm>
            <a:off x="2455494" y="656676"/>
            <a:ext cx="2401619" cy="646331"/>
          </a:xfrm>
          <a:prstGeom prst="rect">
            <a:avLst/>
          </a:prstGeom>
          <a:noFill/>
        </p:spPr>
        <p:txBody>
          <a:bodyPr wrap="none" lIns="91440" tIns="45720" rIns="91440" bIns="45720">
            <a:spAutoFit/>
          </a:bodyPr>
          <a:lstStyle/>
          <a:p>
            <a:pPr algn="ctr"/>
            <a:r>
              <a:rPr lang="en-US" sz="3600" b="0" cap="none" spc="0">
                <a:ln w="0"/>
                <a:solidFill>
                  <a:schemeClr val="bg1"/>
                </a:solidFill>
                <a:effectLst>
                  <a:outerShdw blurRad="38100" dist="19050" dir="2700000" algn="tl" rotWithShape="0">
                    <a:schemeClr val="dk1">
                      <a:alpha val="40000"/>
                    </a:schemeClr>
                  </a:outerShdw>
                </a:effectLst>
              </a:rPr>
              <a:t>CONTENT</a:t>
            </a:r>
          </a:p>
        </p:txBody>
      </p:sp>
      <p:cxnSp>
        <p:nvCxnSpPr>
          <p:cNvPr id="11" name="Straight Connector 10">
            <a:extLst>
              <a:ext uri="{FF2B5EF4-FFF2-40B4-BE49-F238E27FC236}">
                <a16:creationId xmlns:a16="http://schemas.microsoft.com/office/drawing/2014/main" id="{8D611FC0-A76D-47FC-AB54-80BD1C34338F}"/>
              </a:ext>
            </a:extLst>
          </p:cNvPr>
          <p:cNvCxnSpPr>
            <a:cxnSpLocks/>
          </p:cNvCxnSpPr>
          <p:nvPr/>
        </p:nvCxnSpPr>
        <p:spPr>
          <a:xfrm flipH="1">
            <a:off x="0" y="-14990"/>
            <a:ext cx="12192000" cy="68580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7BA7A9-DC69-4781-BA70-57E9C1C6FF51}"/>
              </a:ext>
            </a:extLst>
          </p:cNvPr>
          <p:cNvCxnSpPr>
            <a:cxnSpLocks/>
          </p:cNvCxnSpPr>
          <p:nvPr/>
        </p:nvCxnSpPr>
        <p:spPr>
          <a:xfrm flipV="1">
            <a:off x="2155990" y="1294569"/>
            <a:ext cx="2811795" cy="843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4CBC92A3-67AA-47F6-8D10-41DBCF33D9BE}"/>
              </a:ext>
            </a:extLst>
          </p:cNvPr>
          <p:cNvSpPr/>
          <p:nvPr/>
        </p:nvSpPr>
        <p:spPr>
          <a:xfrm>
            <a:off x="8661710" y="1139328"/>
            <a:ext cx="1079289" cy="1079289"/>
          </a:xfrm>
          <a:prstGeom prst="ellipse">
            <a:avLst/>
          </a:prstGeom>
          <a:solidFill>
            <a:srgbClr val="0070C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4" name="Graphic 33" descr="Computer">
            <a:extLst>
              <a:ext uri="{FF2B5EF4-FFF2-40B4-BE49-F238E27FC236}">
                <a16:creationId xmlns:a16="http://schemas.microsoft.com/office/drawing/2014/main" id="{21361B70-83F4-4617-A8B8-938DC7BE3D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8597" y="1320013"/>
            <a:ext cx="720000" cy="720000"/>
          </a:xfrm>
          <a:prstGeom prst="rect">
            <a:avLst/>
          </a:prstGeom>
        </p:spPr>
      </p:pic>
      <p:sp>
        <p:nvSpPr>
          <p:cNvPr id="46" name="Rectangle 45">
            <a:extLst>
              <a:ext uri="{FF2B5EF4-FFF2-40B4-BE49-F238E27FC236}">
                <a16:creationId xmlns:a16="http://schemas.microsoft.com/office/drawing/2014/main" id="{498F086A-61B2-4757-ACF4-2E6F3462B2AC}"/>
              </a:ext>
            </a:extLst>
          </p:cNvPr>
          <p:cNvSpPr/>
          <p:nvPr/>
        </p:nvSpPr>
        <p:spPr>
          <a:xfrm>
            <a:off x="9823447" y="1477560"/>
            <a:ext cx="2038664" cy="400110"/>
          </a:xfrm>
          <a:prstGeom prst="rect">
            <a:avLst/>
          </a:prstGeom>
          <a:noFill/>
        </p:spPr>
        <p:txBody>
          <a:bodyPr wrap="square" lIns="91440" tIns="45720" rIns="91440" bIns="45720">
            <a:spAutoFit/>
          </a:bodyPr>
          <a:lstStyle/>
          <a:p>
            <a:r>
              <a:rPr lang="en-US" sz="2000" b="0" cap="none" spc="0">
                <a:ln w="0"/>
                <a:solidFill>
                  <a:schemeClr val="bg1"/>
                </a:solidFill>
                <a:effectLst>
                  <a:outerShdw blurRad="38100" dist="19050" dir="2700000" algn="tl" rotWithShape="0">
                    <a:schemeClr val="dk1">
                      <a:alpha val="40000"/>
                    </a:schemeClr>
                  </a:outerShdw>
                </a:effectLst>
              </a:rPr>
              <a:t>Demo tool</a:t>
            </a:r>
          </a:p>
        </p:txBody>
      </p:sp>
      <p:sp>
        <p:nvSpPr>
          <p:cNvPr id="30" name="Oval 29">
            <a:extLst>
              <a:ext uri="{FF2B5EF4-FFF2-40B4-BE49-F238E27FC236}">
                <a16:creationId xmlns:a16="http://schemas.microsoft.com/office/drawing/2014/main" id="{55F5C1C1-7B3A-46F9-9802-691DD7CB2D15}"/>
              </a:ext>
            </a:extLst>
          </p:cNvPr>
          <p:cNvSpPr/>
          <p:nvPr/>
        </p:nvSpPr>
        <p:spPr>
          <a:xfrm>
            <a:off x="5351865" y="2989380"/>
            <a:ext cx="1079289" cy="1079289"/>
          </a:xfrm>
          <a:prstGeom prst="ellipse">
            <a:avLst/>
          </a:prstGeom>
          <a:solidFill>
            <a:srgbClr val="00CC0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42" name="Graphic 41" descr="Camera">
            <a:extLst>
              <a:ext uri="{FF2B5EF4-FFF2-40B4-BE49-F238E27FC236}">
                <a16:creationId xmlns:a16="http://schemas.microsoft.com/office/drawing/2014/main" id="{E74B03D1-5F3F-4CF9-B7B4-F1DCE17ABD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31509" y="3169024"/>
            <a:ext cx="720000" cy="720000"/>
          </a:xfrm>
          <a:prstGeom prst="rect">
            <a:avLst/>
          </a:prstGeom>
        </p:spPr>
      </p:pic>
      <p:sp>
        <p:nvSpPr>
          <p:cNvPr id="47" name="Rectangle 46">
            <a:extLst>
              <a:ext uri="{FF2B5EF4-FFF2-40B4-BE49-F238E27FC236}">
                <a16:creationId xmlns:a16="http://schemas.microsoft.com/office/drawing/2014/main" id="{5ED7042A-EB63-40B0-B5DC-388163A133F8}"/>
              </a:ext>
            </a:extLst>
          </p:cNvPr>
          <p:cNvSpPr/>
          <p:nvPr/>
        </p:nvSpPr>
        <p:spPr>
          <a:xfrm>
            <a:off x="6251509" y="3973826"/>
            <a:ext cx="3100446" cy="369332"/>
          </a:xfrm>
          <a:prstGeom prst="rect">
            <a:avLst/>
          </a:prstGeom>
          <a:noFill/>
        </p:spPr>
        <p:txBody>
          <a:bodyPr wrap="square" lIns="91440" tIns="45720" rIns="91440" bIns="45720">
            <a:spAutoFit/>
          </a:bodyPr>
          <a:lstStyle/>
          <a:p>
            <a:r>
              <a:rPr lang="en-GB">
                <a:solidFill>
                  <a:schemeClr val="bg1"/>
                </a:solidFill>
              </a:rPr>
              <a:t>Using Color In Design</a:t>
            </a:r>
            <a:endParaRPr lang="en-US" sz="2000" b="0" cap="none" spc="0">
              <a:ln w="0"/>
              <a:solidFill>
                <a:schemeClr val="bg1"/>
              </a:solidFill>
              <a:effectLst>
                <a:outerShdw blurRad="38100" dist="19050" dir="2700000" algn="tl" rotWithShape="0">
                  <a:schemeClr val="dk1">
                    <a:alpha val="40000"/>
                  </a:schemeClr>
                </a:outerShdw>
              </a:effectLst>
            </a:endParaRPr>
          </a:p>
        </p:txBody>
      </p:sp>
      <p:sp>
        <p:nvSpPr>
          <p:cNvPr id="32" name="Oval 31">
            <a:extLst>
              <a:ext uri="{FF2B5EF4-FFF2-40B4-BE49-F238E27FC236}">
                <a16:creationId xmlns:a16="http://schemas.microsoft.com/office/drawing/2014/main" id="{85DFE2CB-5333-4DB0-B22F-86056D3EC777}"/>
              </a:ext>
            </a:extLst>
          </p:cNvPr>
          <p:cNvSpPr/>
          <p:nvPr/>
        </p:nvSpPr>
        <p:spPr>
          <a:xfrm>
            <a:off x="1958346" y="4916195"/>
            <a:ext cx="1079289" cy="1079289"/>
          </a:xfrm>
          <a:prstGeom prst="ellipse">
            <a:avLst/>
          </a:prstGeom>
          <a:solidFill>
            <a:srgbClr val="7030A0"/>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6" name="Graphic 35" descr="Laptop">
            <a:extLst>
              <a:ext uri="{FF2B5EF4-FFF2-40B4-BE49-F238E27FC236}">
                <a16:creationId xmlns:a16="http://schemas.microsoft.com/office/drawing/2014/main" id="{262E748F-B12C-468A-B2EF-572EEBE34D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55990" y="5106145"/>
            <a:ext cx="720000" cy="720000"/>
          </a:xfrm>
          <a:prstGeom prst="rect">
            <a:avLst/>
          </a:prstGeom>
        </p:spPr>
      </p:pic>
      <p:sp>
        <p:nvSpPr>
          <p:cNvPr id="48" name="Rectangle 47">
            <a:extLst>
              <a:ext uri="{FF2B5EF4-FFF2-40B4-BE49-F238E27FC236}">
                <a16:creationId xmlns:a16="http://schemas.microsoft.com/office/drawing/2014/main" id="{B67818D6-47FC-43C7-BF3E-261333C44909}"/>
              </a:ext>
            </a:extLst>
          </p:cNvPr>
          <p:cNvSpPr/>
          <p:nvPr/>
        </p:nvSpPr>
        <p:spPr>
          <a:xfrm>
            <a:off x="3167838" y="5215867"/>
            <a:ext cx="2857249" cy="400110"/>
          </a:xfrm>
          <a:prstGeom prst="rect">
            <a:avLst/>
          </a:prstGeom>
          <a:noFill/>
        </p:spPr>
        <p:txBody>
          <a:bodyPr wrap="square" lIns="91440" tIns="45720" rIns="91440" bIns="45720">
            <a:spAutoFit/>
          </a:bodyPr>
          <a:lstStyle/>
          <a:p>
            <a:r>
              <a:rPr lang="en-US" sz="2000" b="0" cap="none" spc="0">
                <a:ln w="0"/>
                <a:solidFill>
                  <a:schemeClr val="bg1"/>
                </a:solidFill>
                <a:effectLst>
                  <a:outerShdw blurRad="38100" dist="19050" dir="2700000" algn="tl" rotWithShape="0">
                    <a:schemeClr val="dk1">
                      <a:alpha val="40000"/>
                    </a:schemeClr>
                  </a:outerShdw>
                </a:effectLst>
              </a:rPr>
              <a:t>Overview</a:t>
            </a:r>
          </a:p>
        </p:txBody>
      </p:sp>
    </p:spTree>
    <p:extLst>
      <p:ext uri="{BB962C8B-B14F-4D97-AF65-F5344CB8AC3E}">
        <p14:creationId xmlns:p14="http://schemas.microsoft.com/office/powerpoint/2010/main" val="1569340717"/>
      </p:ext>
    </p:extLst>
  </p:cSld>
  <p:clrMapOvr>
    <a:masterClrMapping/>
  </p:clrMapOvr>
  <p:transition spd="slow" advClick="0" advTm="2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1+#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1000"/>
                                        <p:tgtEl>
                                          <p:spTgt spid="11"/>
                                        </p:tgtEl>
                                      </p:cBhvr>
                                    </p:animEffect>
                                  </p:childTnLst>
                                </p:cTn>
                              </p:par>
                            </p:childTnLst>
                          </p:cTn>
                        </p:par>
                        <p:par>
                          <p:cTn id="18" fill="hold">
                            <p:stCondLst>
                              <p:cond delay="3000"/>
                            </p:stCondLst>
                            <p:childTnLst>
                              <p:par>
                                <p:cTn id="19" presetID="2" presetClass="entr" presetSubtype="2" decel="100000" fill="hold" grpId="0" nodeType="afterEffect">
                                  <p:stCondLst>
                                    <p:cond delay="0"/>
                                  </p:stCondLst>
                                  <p:iterate type="wd">
                                    <p:tmPct val="10000"/>
                                  </p:iterate>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1+#ppt_w/2"/>
                                          </p:val>
                                        </p:tav>
                                        <p:tav tm="100000">
                                          <p:val>
                                            <p:strVal val="#ppt_x"/>
                                          </p:val>
                                        </p:tav>
                                      </p:tavLst>
                                    </p:anim>
                                    <p:anim calcmode="lin" valueType="num">
                                      <p:cBhvr additive="base">
                                        <p:cTn id="22" dur="1000" fill="hold"/>
                                        <p:tgtEl>
                                          <p:spTgt spid="6"/>
                                        </p:tgtEl>
                                        <p:attrNameLst>
                                          <p:attrName>ppt_y</p:attrName>
                                        </p:attrNameLst>
                                      </p:cBhvr>
                                      <p:tavLst>
                                        <p:tav tm="0">
                                          <p:val>
                                            <p:strVal val="#ppt_y"/>
                                          </p:val>
                                        </p:tav>
                                        <p:tav tm="100000">
                                          <p:val>
                                            <p:strVal val="#ppt_y"/>
                                          </p:val>
                                        </p:tav>
                                      </p:tavLst>
                                    </p:anim>
                                  </p:childTnLst>
                                </p:cTn>
                              </p:par>
                            </p:childTnLst>
                          </p:cTn>
                        </p:par>
                        <p:par>
                          <p:cTn id="23" fill="hold">
                            <p:stCondLst>
                              <p:cond delay="4000"/>
                            </p:stCondLst>
                            <p:childTnLst>
                              <p:par>
                                <p:cTn id="24" presetID="22" presetClass="entr" presetSubtype="8"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1000"/>
                                        <p:tgtEl>
                                          <p:spTgt spid="14"/>
                                        </p:tgtEl>
                                      </p:cBhvr>
                                    </p:animEffect>
                                  </p:childTnLst>
                                </p:cTn>
                              </p:par>
                            </p:childTnLst>
                          </p:cTn>
                        </p:par>
                        <p:par>
                          <p:cTn id="27" fill="hold">
                            <p:stCondLst>
                              <p:cond delay="5000"/>
                            </p:stCondLst>
                            <p:childTnLst>
                              <p:par>
                                <p:cTn id="28" presetID="2" presetClass="entr" presetSubtype="4" fill="hold" grpId="0" nodeType="afterEffect">
                                  <p:stCondLst>
                                    <p:cond delay="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1000" fill="hold"/>
                                        <p:tgtEl>
                                          <p:spTgt spid="32"/>
                                        </p:tgtEl>
                                        <p:attrNameLst>
                                          <p:attrName>ppt_x</p:attrName>
                                        </p:attrNameLst>
                                      </p:cBhvr>
                                      <p:tavLst>
                                        <p:tav tm="0">
                                          <p:val>
                                            <p:strVal val="#ppt_x"/>
                                          </p:val>
                                        </p:tav>
                                        <p:tav tm="100000">
                                          <p:val>
                                            <p:strVal val="#ppt_x"/>
                                          </p:val>
                                        </p:tav>
                                      </p:tavLst>
                                    </p:anim>
                                    <p:anim calcmode="lin" valueType="num">
                                      <p:cBhvr additive="base">
                                        <p:cTn id="31" dur="1000" fill="hold"/>
                                        <p:tgtEl>
                                          <p:spTgt spid="32"/>
                                        </p:tgtEl>
                                        <p:attrNameLst>
                                          <p:attrName>ppt_y</p:attrName>
                                        </p:attrNameLst>
                                      </p:cBhvr>
                                      <p:tavLst>
                                        <p:tav tm="0">
                                          <p:val>
                                            <p:strVal val="1+#ppt_h/2"/>
                                          </p:val>
                                        </p:tav>
                                        <p:tav tm="100000">
                                          <p:val>
                                            <p:strVal val="#ppt_y"/>
                                          </p:val>
                                        </p:tav>
                                      </p:tavLst>
                                    </p:anim>
                                  </p:childTnLst>
                                </p:cTn>
                              </p:par>
                            </p:childTnLst>
                          </p:cTn>
                        </p:par>
                        <p:par>
                          <p:cTn id="32" fill="hold">
                            <p:stCondLst>
                              <p:cond delay="6000"/>
                            </p:stCondLst>
                            <p:childTnLst>
                              <p:par>
                                <p:cTn id="33" presetID="53" presetClass="entr" presetSubtype="16"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000" fill="hold"/>
                                        <p:tgtEl>
                                          <p:spTgt spid="36"/>
                                        </p:tgtEl>
                                        <p:attrNameLst>
                                          <p:attrName>ppt_w</p:attrName>
                                        </p:attrNameLst>
                                      </p:cBhvr>
                                      <p:tavLst>
                                        <p:tav tm="0">
                                          <p:val>
                                            <p:fltVal val="0"/>
                                          </p:val>
                                        </p:tav>
                                        <p:tav tm="100000">
                                          <p:val>
                                            <p:strVal val="#ppt_w"/>
                                          </p:val>
                                        </p:tav>
                                      </p:tavLst>
                                    </p:anim>
                                    <p:anim calcmode="lin" valueType="num">
                                      <p:cBhvr>
                                        <p:cTn id="36" dur="1000" fill="hold"/>
                                        <p:tgtEl>
                                          <p:spTgt spid="36"/>
                                        </p:tgtEl>
                                        <p:attrNameLst>
                                          <p:attrName>ppt_h</p:attrName>
                                        </p:attrNameLst>
                                      </p:cBhvr>
                                      <p:tavLst>
                                        <p:tav tm="0">
                                          <p:val>
                                            <p:fltVal val="0"/>
                                          </p:val>
                                        </p:tav>
                                        <p:tav tm="100000">
                                          <p:val>
                                            <p:strVal val="#ppt_h"/>
                                          </p:val>
                                        </p:tav>
                                      </p:tavLst>
                                    </p:anim>
                                    <p:animEffect transition="in" filter="fade">
                                      <p:cBhvr>
                                        <p:cTn id="37" dur="1000"/>
                                        <p:tgtEl>
                                          <p:spTgt spid="36"/>
                                        </p:tgtEl>
                                      </p:cBhvr>
                                    </p:animEffect>
                                  </p:childTnLst>
                                </p:cTn>
                              </p:par>
                            </p:childTnLst>
                          </p:cTn>
                        </p:par>
                        <p:par>
                          <p:cTn id="38" fill="hold">
                            <p:stCondLst>
                              <p:cond delay="7000"/>
                            </p:stCondLst>
                            <p:childTnLst>
                              <p:par>
                                <p:cTn id="39" presetID="22" presetClass="entr" presetSubtype="8"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1000"/>
                                        <p:tgtEl>
                                          <p:spTgt spid="48"/>
                                        </p:tgtEl>
                                      </p:cBhvr>
                                    </p:animEffect>
                                  </p:childTnLst>
                                </p:cTn>
                              </p:par>
                            </p:childTnLst>
                          </p:cTn>
                        </p:par>
                        <p:par>
                          <p:cTn id="42" fill="hold">
                            <p:stCondLst>
                              <p:cond delay="8000"/>
                            </p:stCondLst>
                            <p:childTnLst>
                              <p:par>
                                <p:cTn id="43" presetID="2" presetClass="entr" presetSubtype="4" fill="hold" grpId="0" nodeType="afterEffect">
                                  <p:stCondLst>
                                    <p:cond delay="0"/>
                                  </p:stCondLst>
                                  <p:childTnLst>
                                    <p:set>
                                      <p:cBhvr>
                                        <p:cTn id="44" dur="1" fill="hold">
                                          <p:stCondLst>
                                            <p:cond delay="0"/>
                                          </p:stCondLst>
                                        </p:cTn>
                                        <p:tgtEl>
                                          <p:spTgt spid="30"/>
                                        </p:tgtEl>
                                        <p:attrNameLst>
                                          <p:attrName>style.visibility</p:attrName>
                                        </p:attrNameLst>
                                      </p:cBhvr>
                                      <p:to>
                                        <p:strVal val="visible"/>
                                      </p:to>
                                    </p:set>
                                    <p:anim calcmode="lin" valueType="num">
                                      <p:cBhvr additive="base">
                                        <p:cTn id="45" dur="1000" fill="hold"/>
                                        <p:tgtEl>
                                          <p:spTgt spid="30"/>
                                        </p:tgtEl>
                                        <p:attrNameLst>
                                          <p:attrName>ppt_x</p:attrName>
                                        </p:attrNameLst>
                                      </p:cBhvr>
                                      <p:tavLst>
                                        <p:tav tm="0">
                                          <p:val>
                                            <p:strVal val="#ppt_x"/>
                                          </p:val>
                                        </p:tav>
                                        <p:tav tm="100000">
                                          <p:val>
                                            <p:strVal val="#ppt_x"/>
                                          </p:val>
                                        </p:tav>
                                      </p:tavLst>
                                    </p:anim>
                                    <p:anim calcmode="lin" valueType="num">
                                      <p:cBhvr additive="base">
                                        <p:cTn id="46" dur="1000" fill="hold"/>
                                        <p:tgtEl>
                                          <p:spTgt spid="30"/>
                                        </p:tgtEl>
                                        <p:attrNameLst>
                                          <p:attrName>ppt_y</p:attrName>
                                        </p:attrNameLst>
                                      </p:cBhvr>
                                      <p:tavLst>
                                        <p:tav tm="0">
                                          <p:val>
                                            <p:strVal val="1+#ppt_h/2"/>
                                          </p:val>
                                        </p:tav>
                                        <p:tav tm="100000">
                                          <p:val>
                                            <p:strVal val="#ppt_y"/>
                                          </p:val>
                                        </p:tav>
                                      </p:tavLst>
                                    </p:anim>
                                  </p:childTnLst>
                                </p:cTn>
                              </p:par>
                            </p:childTnLst>
                          </p:cTn>
                        </p:par>
                        <p:par>
                          <p:cTn id="47" fill="hold">
                            <p:stCondLst>
                              <p:cond delay="9000"/>
                            </p:stCondLst>
                            <p:childTnLst>
                              <p:par>
                                <p:cTn id="48" presetID="53" presetClass="entr" presetSubtype="16"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1000" fill="hold"/>
                                        <p:tgtEl>
                                          <p:spTgt spid="42"/>
                                        </p:tgtEl>
                                        <p:attrNameLst>
                                          <p:attrName>ppt_w</p:attrName>
                                        </p:attrNameLst>
                                      </p:cBhvr>
                                      <p:tavLst>
                                        <p:tav tm="0">
                                          <p:val>
                                            <p:fltVal val="0"/>
                                          </p:val>
                                        </p:tav>
                                        <p:tav tm="100000">
                                          <p:val>
                                            <p:strVal val="#ppt_w"/>
                                          </p:val>
                                        </p:tav>
                                      </p:tavLst>
                                    </p:anim>
                                    <p:anim calcmode="lin" valueType="num">
                                      <p:cBhvr>
                                        <p:cTn id="51" dur="1000" fill="hold"/>
                                        <p:tgtEl>
                                          <p:spTgt spid="42"/>
                                        </p:tgtEl>
                                        <p:attrNameLst>
                                          <p:attrName>ppt_h</p:attrName>
                                        </p:attrNameLst>
                                      </p:cBhvr>
                                      <p:tavLst>
                                        <p:tav tm="0">
                                          <p:val>
                                            <p:fltVal val="0"/>
                                          </p:val>
                                        </p:tav>
                                        <p:tav tm="100000">
                                          <p:val>
                                            <p:strVal val="#ppt_h"/>
                                          </p:val>
                                        </p:tav>
                                      </p:tavLst>
                                    </p:anim>
                                    <p:animEffect transition="in" filter="fade">
                                      <p:cBhvr>
                                        <p:cTn id="52" dur="1000"/>
                                        <p:tgtEl>
                                          <p:spTgt spid="42"/>
                                        </p:tgtEl>
                                      </p:cBhvr>
                                    </p:animEffect>
                                  </p:childTnLst>
                                </p:cTn>
                              </p:par>
                            </p:childTnLst>
                          </p:cTn>
                        </p:par>
                        <p:par>
                          <p:cTn id="53" fill="hold">
                            <p:stCondLst>
                              <p:cond delay="10000"/>
                            </p:stCondLst>
                            <p:childTnLst>
                              <p:par>
                                <p:cTn id="54" presetID="22" presetClass="entr" presetSubtype="8" fill="hold" grpId="0"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wipe(left)">
                                      <p:cBhvr>
                                        <p:cTn id="56" dur="1000"/>
                                        <p:tgtEl>
                                          <p:spTgt spid="47"/>
                                        </p:tgtEl>
                                      </p:cBhvr>
                                    </p:animEffect>
                                  </p:childTnLst>
                                </p:cTn>
                              </p:par>
                            </p:childTnLst>
                          </p:cTn>
                        </p:par>
                        <p:par>
                          <p:cTn id="57" fill="hold">
                            <p:stCondLst>
                              <p:cond delay="11000"/>
                            </p:stCondLst>
                            <p:childTnLst>
                              <p:par>
                                <p:cTn id="58" presetID="2" presetClass="entr" presetSubtype="4" fill="hold" grpId="0" nodeType="after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1000" fill="hold"/>
                                        <p:tgtEl>
                                          <p:spTgt spid="29"/>
                                        </p:tgtEl>
                                        <p:attrNameLst>
                                          <p:attrName>ppt_x</p:attrName>
                                        </p:attrNameLst>
                                      </p:cBhvr>
                                      <p:tavLst>
                                        <p:tav tm="0">
                                          <p:val>
                                            <p:strVal val="#ppt_x"/>
                                          </p:val>
                                        </p:tav>
                                        <p:tav tm="100000">
                                          <p:val>
                                            <p:strVal val="#ppt_x"/>
                                          </p:val>
                                        </p:tav>
                                      </p:tavLst>
                                    </p:anim>
                                    <p:anim calcmode="lin" valueType="num">
                                      <p:cBhvr additive="base">
                                        <p:cTn id="61" dur="1000" fill="hold"/>
                                        <p:tgtEl>
                                          <p:spTgt spid="29"/>
                                        </p:tgtEl>
                                        <p:attrNameLst>
                                          <p:attrName>ppt_y</p:attrName>
                                        </p:attrNameLst>
                                      </p:cBhvr>
                                      <p:tavLst>
                                        <p:tav tm="0">
                                          <p:val>
                                            <p:strVal val="1+#ppt_h/2"/>
                                          </p:val>
                                        </p:tav>
                                        <p:tav tm="100000">
                                          <p:val>
                                            <p:strVal val="#ppt_y"/>
                                          </p:val>
                                        </p:tav>
                                      </p:tavLst>
                                    </p:anim>
                                  </p:childTnLst>
                                </p:cTn>
                              </p:par>
                            </p:childTnLst>
                          </p:cTn>
                        </p:par>
                        <p:par>
                          <p:cTn id="62" fill="hold">
                            <p:stCondLst>
                              <p:cond delay="12000"/>
                            </p:stCondLst>
                            <p:childTnLst>
                              <p:par>
                                <p:cTn id="63" presetID="53" presetClass="entr" presetSubtype="16"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1000" fill="hold"/>
                                        <p:tgtEl>
                                          <p:spTgt spid="34"/>
                                        </p:tgtEl>
                                        <p:attrNameLst>
                                          <p:attrName>ppt_w</p:attrName>
                                        </p:attrNameLst>
                                      </p:cBhvr>
                                      <p:tavLst>
                                        <p:tav tm="0">
                                          <p:val>
                                            <p:fltVal val="0"/>
                                          </p:val>
                                        </p:tav>
                                        <p:tav tm="100000">
                                          <p:val>
                                            <p:strVal val="#ppt_w"/>
                                          </p:val>
                                        </p:tav>
                                      </p:tavLst>
                                    </p:anim>
                                    <p:anim calcmode="lin" valueType="num">
                                      <p:cBhvr>
                                        <p:cTn id="66" dur="1000" fill="hold"/>
                                        <p:tgtEl>
                                          <p:spTgt spid="34"/>
                                        </p:tgtEl>
                                        <p:attrNameLst>
                                          <p:attrName>ppt_h</p:attrName>
                                        </p:attrNameLst>
                                      </p:cBhvr>
                                      <p:tavLst>
                                        <p:tav tm="0">
                                          <p:val>
                                            <p:fltVal val="0"/>
                                          </p:val>
                                        </p:tav>
                                        <p:tav tm="100000">
                                          <p:val>
                                            <p:strVal val="#ppt_h"/>
                                          </p:val>
                                        </p:tav>
                                      </p:tavLst>
                                    </p:anim>
                                    <p:animEffect transition="in" filter="fade">
                                      <p:cBhvr>
                                        <p:cTn id="67" dur="1000"/>
                                        <p:tgtEl>
                                          <p:spTgt spid="34"/>
                                        </p:tgtEl>
                                      </p:cBhvr>
                                    </p:animEffect>
                                  </p:childTnLst>
                                </p:cTn>
                              </p:par>
                            </p:childTnLst>
                          </p:cTn>
                        </p:par>
                        <p:par>
                          <p:cTn id="68" fill="hold">
                            <p:stCondLst>
                              <p:cond delay="13000"/>
                            </p:stCondLst>
                            <p:childTnLst>
                              <p:par>
                                <p:cTn id="69" presetID="22" presetClass="entr" presetSubtype="8"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29" grpId="0" animBg="1"/>
      <p:bldP spid="46" grpId="0"/>
      <p:bldP spid="30" grpId="0" animBg="1"/>
      <p:bldP spid="47" grpId="0"/>
      <p:bldP spid="32" grpId="0" animBg="1"/>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A50DA8E-01C4-472A-A6DB-BB4E85336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0836" y="487491"/>
            <a:ext cx="9930328" cy="4940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D53E9F0-BB28-4D18-8C5B-4F8A9F5CF991}"/>
              </a:ext>
            </a:extLst>
          </p:cNvPr>
          <p:cNvSpPr/>
          <p:nvPr/>
        </p:nvSpPr>
        <p:spPr>
          <a:xfrm>
            <a:off x="10282361" y="6370509"/>
            <a:ext cx="778803" cy="369332"/>
          </a:xfrm>
          <a:prstGeom prst="rect">
            <a:avLst/>
          </a:prstGeom>
        </p:spPr>
        <p:txBody>
          <a:bodyPr wrap="none">
            <a:spAutoFit/>
          </a:bodyPr>
          <a:lstStyle/>
          <a:p>
            <a:r>
              <a:rPr lang="en-US" b="1" dirty="0">
                <a:solidFill>
                  <a:srgbClr val="0070C0"/>
                </a:solidFill>
                <a:latin typeface="Roboto" panose="02000000000000000000" pitchFamily="2" charset="0"/>
                <a:ea typeface="Roboto" panose="02000000000000000000" pitchFamily="2" charset="0"/>
              </a:rPr>
              <a:t>Wake</a:t>
            </a:r>
            <a:endParaRPr lang="en-US" dirty="0"/>
          </a:p>
        </p:txBody>
      </p:sp>
    </p:spTree>
    <p:extLst>
      <p:ext uri="{BB962C8B-B14F-4D97-AF65-F5344CB8AC3E}">
        <p14:creationId xmlns:p14="http://schemas.microsoft.com/office/powerpoint/2010/main" val="123507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16B201-0C9E-4DA6-AD4A-00B1251F6F97}"/>
              </a:ext>
            </a:extLst>
          </p:cNvPr>
          <p:cNvPicPr/>
          <p:nvPr/>
        </p:nvPicPr>
        <p:blipFill>
          <a:blip r:embed="rId2"/>
          <a:stretch>
            <a:fillRect/>
          </a:stretch>
        </p:blipFill>
        <p:spPr>
          <a:xfrm>
            <a:off x="2244397" y="416631"/>
            <a:ext cx="6940553" cy="4786275"/>
          </a:xfrm>
          <a:prstGeom prst="rect">
            <a:avLst/>
          </a:prstGeom>
        </p:spPr>
      </p:pic>
    </p:spTree>
    <p:extLst>
      <p:ext uri="{BB962C8B-B14F-4D97-AF65-F5344CB8AC3E}">
        <p14:creationId xmlns:p14="http://schemas.microsoft.com/office/powerpoint/2010/main" val="3088982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8CAB68-4229-4BF4-A274-67443FA3AAED}"/>
              </a:ext>
            </a:extLst>
          </p:cNvPr>
          <p:cNvSpPr/>
          <p:nvPr/>
        </p:nvSpPr>
        <p:spPr>
          <a:xfrm>
            <a:off x="1139335" y="656870"/>
            <a:ext cx="4291496" cy="492443"/>
          </a:xfrm>
          <a:prstGeom prst="rect">
            <a:avLst/>
          </a:prstGeom>
          <a:noFill/>
        </p:spPr>
        <p:txBody>
          <a:bodyPr wrap="none" lIns="91440" tIns="45720" rIns="91440" bIns="45720">
            <a:spAutoFit/>
          </a:bodyPr>
          <a:lstStyle/>
          <a:p>
            <a:r>
              <a:rPr lang="en-GB" sz="2600">
                <a:solidFill>
                  <a:srgbClr val="0070C0"/>
                </a:solidFill>
              </a:rPr>
              <a:t>2. </a:t>
            </a:r>
            <a:r>
              <a:rPr lang="en-US" sz="2600" b="1">
                <a:solidFill>
                  <a:srgbClr val="0070C0"/>
                </a:solidFill>
              </a:rPr>
              <a:t>Analogous color scheme</a:t>
            </a:r>
            <a:endParaRPr lang="en-US" sz="2600" spc="600">
              <a:ln w="0"/>
              <a:solidFill>
                <a:srgbClr val="0070C0"/>
              </a:solidFill>
              <a:latin typeface="+mj-lt"/>
            </a:endParaRPr>
          </a:p>
        </p:txBody>
      </p:sp>
      <p:pic>
        <p:nvPicPr>
          <p:cNvPr id="5" name="Picture 4">
            <a:extLst>
              <a:ext uri="{FF2B5EF4-FFF2-40B4-BE49-F238E27FC236}">
                <a16:creationId xmlns:a16="http://schemas.microsoft.com/office/drawing/2014/main" id="{197ABAE0-E1F1-4668-99C7-52184A192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35" y="1792817"/>
            <a:ext cx="1714500" cy="1714500"/>
          </a:xfrm>
          <a:prstGeom prst="rect">
            <a:avLst/>
          </a:prstGeom>
        </p:spPr>
      </p:pic>
      <p:pic>
        <p:nvPicPr>
          <p:cNvPr id="7" name="Picture 6">
            <a:extLst>
              <a:ext uri="{FF2B5EF4-FFF2-40B4-BE49-F238E27FC236}">
                <a16:creationId xmlns:a16="http://schemas.microsoft.com/office/drawing/2014/main" id="{60D55083-FE86-49B6-96A1-B9AC5228A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10" y="4150821"/>
            <a:ext cx="1428750" cy="1143000"/>
          </a:xfrm>
          <a:prstGeom prst="rect">
            <a:avLst/>
          </a:prstGeom>
        </p:spPr>
      </p:pic>
      <p:pic>
        <p:nvPicPr>
          <p:cNvPr id="9" name="Picture 8">
            <a:extLst>
              <a:ext uri="{FF2B5EF4-FFF2-40B4-BE49-F238E27FC236}">
                <a16:creationId xmlns:a16="http://schemas.microsoft.com/office/drawing/2014/main" id="{66BCAE05-B19E-4B08-A891-6194F4312E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1302" y="1149313"/>
            <a:ext cx="6582699" cy="3575087"/>
          </a:xfrm>
          <a:prstGeom prst="rect">
            <a:avLst/>
          </a:prstGeom>
        </p:spPr>
      </p:pic>
      <p:pic>
        <p:nvPicPr>
          <p:cNvPr id="11" name="Picture 10">
            <a:extLst>
              <a:ext uri="{FF2B5EF4-FFF2-40B4-BE49-F238E27FC236}">
                <a16:creationId xmlns:a16="http://schemas.microsoft.com/office/drawing/2014/main" id="{3C862F2C-1BB6-4333-87DE-A8DF972E59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1302" y="5348723"/>
            <a:ext cx="6582699" cy="873287"/>
          </a:xfrm>
          <a:prstGeom prst="rect">
            <a:avLst/>
          </a:prstGeom>
        </p:spPr>
      </p:pic>
    </p:spTree>
    <p:extLst>
      <p:ext uri="{BB962C8B-B14F-4D97-AF65-F5344CB8AC3E}">
        <p14:creationId xmlns:p14="http://schemas.microsoft.com/office/powerpoint/2010/main" val="403730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FC174756-076D-473E-A8DB-9E84E3E920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596" y="682045"/>
            <a:ext cx="9144000" cy="44743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95BCF926-A289-4CBA-84F4-E97C0083E979}"/>
              </a:ext>
            </a:extLst>
          </p:cNvPr>
          <p:cNvSpPr/>
          <p:nvPr/>
        </p:nvSpPr>
        <p:spPr>
          <a:xfrm>
            <a:off x="8697871" y="6362529"/>
            <a:ext cx="1710725" cy="369332"/>
          </a:xfrm>
          <a:prstGeom prst="rect">
            <a:avLst/>
          </a:prstGeom>
        </p:spPr>
        <p:txBody>
          <a:bodyPr wrap="none">
            <a:spAutoFit/>
          </a:bodyPr>
          <a:lstStyle/>
          <a:p>
            <a:r>
              <a:rPr lang="en-US" b="1" dirty="0">
                <a:solidFill>
                  <a:srgbClr val="0070C0"/>
                </a:solidFill>
                <a:latin typeface="Roboto" panose="02000000000000000000" pitchFamily="2" charset="0"/>
                <a:ea typeface="Roboto" panose="02000000000000000000" pitchFamily="2" charset="0"/>
              </a:rPr>
              <a:t>Do a Backflip </a:t>
            </a:r>
            <a:endParaRPr lang="en-US" dirty="0"/>
          </a:p>
        </p:txBody>
      </p:sp>
    </p:spTree>
    <p:extLst>
      <p:ext uri="{BB962C8B-B14F-4D97-AF65-F5344CB8AC3E}">
        <p14:creationId xmlns:p14="http://schemas.microsoft.com/office/powerpoint/2010/main" val="3677559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1C60F27-D575-4755-BBC4-5A18B9C7C49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03044" y="673245"/>
            <a:ext cx="7785911" cy="4547016"/>
          </a:xfrm>
          <a:prstGeom prst="rect">
            <a:avLst/>
          </a:prstGeom>
          <a:noFill/>
          <a:ln>
            <a:noFill/>
          </a:ln>
        </p:spPr>
      </p:pic>
    </p:spTree>
    <p:extLst>
      <p:ext uri="{BB962C8B-B14F-4D97-AF65-F5344CB8AC3E}">
        <p14:creationId xmlns:p14="http://schemas.microsoft.com/office/powerpoint/2010/main" val="424864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3B8307-E1C1-4765-8832-4080CFF93B49}"/>
              </a:ext>
            </a:extLst>
          </p:cNvPr>
          <p:cNvSpPr/>
          <p:nvPr/>
        </p:nvSpPr>
        <p:spPr>
          <a:xfrm>
            <a:off x="1139335" y="656870"/>
            <a:ext cx="5244321" cy="492443"/>
          </a:xfrm>
          <a:prstGeom prst="rect">
            <a:avLst/>
          </a:prstGeom>
          <a:noFill/>
        </p:spPr>
        <p:txBody>
          <a:bodyPr wrap="none" lIns="91440" tIns="45720" rIns="91440" bIns="45720">
            <a:spAutoFit/>
          </a:bodyPr>
          <a:lstStyle/>
          <a:p>
            <a:r>
              <a:rPr lang="en-GB" sz="2600">
                <a:solidFill>
                  <a:srgbClr val="0070C0"/>
                </a:solidFill>
              </a:rPr>
              <a:t>3. </a:t>
            </a:r>
            <a:r>
              <a:rPr lang="en-US" sz="2600" b="1">
                <a:solidFill>
                  <a:srgbClr val="0070C0"/>
                </a:solidFill>
              </a:rPr>
              <a:t>Complementary color scheme</a:t>
            </a:r>
            <a:endParaRPr lang="en-US" sz="2600" spc="600">
              <a:ln w="0"/>
              <a:solidFill>
                <a:srgbClr val="0070C0"/>
              </a:solidFill>
              <a:latin typeface="+mj-lt"/>
            </a:endParaRPr>
          </a:p>
        </p:txBody>
      </p:sp>
      <p:pic>
        <p:nvPicPr>
          <p:cNvPr id="5" name="Picture 4">
            <a:extLst>
              <a:ext uri="{FF2B5EF4-FFF2-40B4-BE49-F238E27FC236}">
                <a16:creationId xmlns:a16="http://schemas.microsoft.com/office/drawing/2014/main" id="{0D7179D4-77D8-464B-A151-CE26CE973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35" y="1749407"/>
            <a:ext cx="1714500" cy="1714500"/>
          </a:xfrm>
          <a:prstGeom prst="rect">
            <a:avLst/>
          </a:prstGeom>
        </p:spPr>
      </p:pic>
      <p:pic>
        <p:nvPicPr>
          <p:cNvPr id="7" name="Picture 6">
            <a:extLst>
              <a:ext uri="{FF2B5EF4-FFF2-40B4-BE49-F238E27FC236}">
                <a16:creationId xmlns:a16="http://schemas.microsoft.com/office/drawing/2014/main" id="{2F1D9F5E-7483-4DEB-B3EF-87A205947B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10" y="4064001"/>
            <a:ext cx="1428750" cy="1143000"/>
          </a:xfrm>
          <a:prstGeom prst="rect">
            <a:avLst/>
          </a:prstGeom>
        </p:spPr>
      </p:pic>
      <p:pic>
        <p:nvPicPr>
          <p:cNvPr id="9" name="Picture 8">
            <a:extLst>
              <a:ext uri="{FF2B5EF4-FFF2-40B4-BE49-F238E27FC236}">
                <a16:creationId xmlns:a16="http://schemas.microsoft.com/office/drawing/2014/main" id="{0291D997-12D4-4D80-BC3F-66A821462A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7217" y="1149313"/>
            <a:ext cx="5524500" cy="3733800"/>
          </a:xfrm>
          <a:prstGeom prst="rect">
            <a:avLst/>
          </a:prstGeom>
        </p:spPr>
      </p:pic>
      <p:pic>
        <p:nvPicPr>
          <p:cNvPr id="11" name="Picture 10">
            <a:extLst>
              <a:ext uri="{FF2B5EF4-FFF2-40B4-BE49-F238E27FC236}">
                <a16:creationId xmlns:a16="http://schemas.microsoft.com/office/drawing/2014/main" id="{A3315C8E-6241-4A26-8E0F-B412426CC4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7217" y="5207001"/>
            <a:ext cx="5524500" cy="771525"/>
          </a:xfrm>
          <a:prstGeom prst="rect">
            <a:avLst/>
          </a:prstGeom>
        </p:spPr>
      </p:pic>
    </p:spTree>
    <p:extLst>
      <p:ext uri="{BB962C8B-B14F-4D97-AF65-F5344CB8AC3E}">
        <p14:creationId xmlns:p14="http://schemas.microsoft.com/office/powerpoint/2010/main" val="136619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5C5FD3F7-9CD2-41DF-8176-E76700E3C3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138" y="692042"/>
            <a:ext cx="9143724" cy="4444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6109E447-D4AE-4E88-AF25-2D22E0749A7A}"/>
              </a:ext>
            </a:extLst>
          </p:cNvPr>
          <p:cNvSpPr/>
          <p:nvPr/>
        </p:nvSpPr>
        <p:spPr>
          <a:xfrm>
            <a:off x="9880467" y="6337729"/>
            <a:ext cx="787395" cy="369332"/>
          </a:xfrm>
          <a:prstGeom prst="rect">
            <a:avLst/>
          </a:prstGeom>
        </p:spPr>
        <p:txBody>
          <a:bodyPr wrap="none">
            <a:spAutoFit/>
          </a:bodyPr>
          <a:lstStyle/>
          <a:p>
            <a:r>
              <a:rPr lang="en-US" b="1" dirty="0">
                <a:solidFill>
                  <a:srgbClr val="0070C0"/>
                </a:solidFill>
                <a:latin typeface="Roboto" panose="02000000000000000000" pitchFamily="2" charset="0"/>
                <a:ea typeface="Roboto" panose="02000000000000000000" pitchFamily="2" charset="0"/>
              </a:rPr>
              <a:t>Ondo</a:t>
            </a:r>
            <a:endParaRPr lang="en-US" dirty="0"/>
          </a:p>
        </p:txBody>
      </p:sp>
    </p:spTree>
    <p:extLst>
      <p:ext uri="{BB962C8B-B14F-4D97-AF65-F5344CB8AC3E}">
        <p14:creationId xmlns:p14="http://schemas.microsoft.com/office/powerpoint/2010/main" val="1353864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openhighschoolcourses.org/pluginfile.php/11038/mod_book/chapter/3811/Screen_shot_2011-07-13_at_2.08.40_PM.png">
            <a:extLst>
              <a:ext uri="{FF2B5EF4-FFF2-40B4-BE49-F238E27FC236}">
                <a16:creationId xmlns:a16="http://schemas.microsoft.com/office/drawing/2014/main" id="{B996599A-7320-4A7C-9910-7F6E62B8C14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15889"/>
            <a:ext cx="5143047" cy="4325257"/>
          </a:xfrm>
          <a:prstGeom prst="rect">
            <a:avLst/>
          </a:prstGeom>
          <a:noFill/>
          <a:ln>
            <a:noFill/>
          </a:ln>
        </p:spPr>
      </p:pic>
      <p:pic>
        <p:nvPicPr>
          <p:cNvPr id="3" name="Picture 2" descr="http://openhighschoolcourses.org/pluginfile.php/11038/mod_book/chapter/3811/Screen_shot_2011-07-13_at_2.08.31_PM.png">
            <a:extLst>
              <a:ext uri="{FF2B5EF4-FFF2-40B4-BE49-F238E27FC236}">
                <a16:creationId xmlns:a16="http://schemas.microsoft.com/office/drawing/2014/main" id="{0B2BE668-0278-402A-B63A-D32F298A5A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7246" y="873945"/>
            <a:ext cx="5384799" cy="4325257"/>
          </a:xfrm>
          <a:prstGeom prst="rect">
            <a:avLst/>
          </a:prstGeom>
          <a:noFill/>
          <a:ln>
            <a:noFill/>
          </a:ln>
        </p:spPr>
      </p:pic>
    </p:spTree>
    <p:extLst>
      <p:ext uri="{BB962C8B-B14F-4D97-AF65-F5344CB8AC3E}">
        <p14:creationId xmlns:p14="http://schemas.microsoft.com/office/powerpoint/2010/main" val="34248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25DE84-0C7D-42F8-BB38-60BF40C70E4C}"/>
              </a:ext>
            </a:extLst>
          </p:cNvPr>
          <p:cNvSpPr/>
          <p:nvPr/>
        </p:nvSpPr>
        <p:spPr>
          <a:xfrm>
            <a:off x="1139335" y="656870"/>
            <a:ext cx="3822137" cy="492443"/>
          </a:xfrm>
          <a:prstGeom prst="rect">
            <a:avLst/>
          </a:prstGeom>
          <a:noFill/>
        </p:spPr>
        <p:txBody>
          <a:bodyPr wrap="none" lIns="91440" tIns="45720" rIns="91440" bIns="45720">
            <a:spAutoFit/>
          </a:bodyPr>
          <a:lstStyle/>
          <a:p>
            <a:r>
              <a:rPr lang="en-GB" sz="2600">
                <a:solidFill>
                  <a:srgbClr val="0070C0"/>
                </a:solidFill>
              </a:rPr>
              <a:t>4. </a:t>
            </a:r>
            <a:r>
              <a:rPr lang="en-US" sz="2600" b="1">
                <a:solidFill>
                  <a:srgbClr val="0070C0"/>
                </a:solidFill>
              </a:rPr>
              <a:t>Triadic color scheme </a:t>
            </a:r>
            <a:endParaRPr lang="en-US" sz="2600" spc="600">
              <a:ln w="0"/>
              <a:solidFill>
                <a:srgbClr val="0070C0"/>
              </a:solidFill>
              <a:latin typeface="+mj-lt"/>
            </a:endParaRPr>
          </a:p>
        </p:txBody>
      </p:sp>
      <p:pic>
        <p:nvPicPr>
          <p:cNvPr id="5" name="Picture 4">
            <a:extLst>
              <a:ext uri="{FF2B5EF4-FFF2-40B4-BE49-F238E27FC236}">
                <a16:creationId xmlns:a16="http://schemas.microsoft.com/office/drawing/2014/main" id="{57352566-9177-48A5-8F0B-E0E2ADFB2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35" y="1911350"/>
            <a:ext cx="1714500" cy="1714500"/>
          </a:xfrm>
          <a:prstGeom prst="rect">
            <a:avLst/>
          </a:prstGeom>
        </p:spPr>
      </p:pic>
      <p:pic>
        <p:nvPicPr>
          <p:cNvPr id="7" name="Picture 6">
            <a:extLst>
              <a:ext uri="{FF2B5EF4-FFF2-40B4-BE49-F238E27FC236}">
                <a16:creationId xmlns:a16="http://schemas.microsoft.com/office/drawing/2014/main" id="{59FDA4F4-5941-4D0D-AD0D-B4D7C697E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10" y="4387887"/>
            <a:ext cx="1428750" cy="1143000"/>
          </a:xfrm>
          <a:prstGeom prst="rect">
            <a:avLst/>
          </a:prstGeom>
        </p:spPr>
      </p:pic>
      <p:pic>
        <p:nvPicPr>
          <p:cNvPr id="9" name="Picture 8">
            <a:extLst>
              <a:ext uri="{FF2B5EF4-FFF2-40B4-BE49-F238E27FC236}">
                <a16:creationId xmlns:a16="http://schemas.microsoft.com/office/drawing/2014/main" id="{97FBBD7C-C695-4F29-AC6A-46853811C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1483" y="1149313"/>
            <a:ext cx="5524500" cy="3733800"/>
          </a:xfrm>
          <a:prstGeom prst="rect">
            <a:avLst/>
          </a:prstGeom>
        </p:spPr>
      </p:pic>
      <p:pic>
        <p:nvPicPr>
          <p:cNvPr id="11" name="Picture 10">
            <a:extLst>
              <a:ext uri="{FF2B5EF4-FFF2-40B4-BE49-F238E27FC236}">
                <a16:creationId xmlns:a16="http://schemas.microsoft.com/office/drawing/2014/main" id="{8C6ED604-D529-48E3-A7FC-6E08A4852A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1483" y="5530887"/>
            <a:ext cx="5524500" cy="771525"/>
          </a:xfrm>
          <a:prstGeom prst="rect">
            <a:avLst/>
          </a:prstGeom>
        </p:spPr>
      </p:pic>
    </p:spTree>
    <p:extLst>
      <p:ext uri="{BB962C8B-B14F-4D97-AF65-F5344CB8AC3E}">
        <p14:creationId xmlns:p14="http://schemas.microsoft.com/office/powerpoint/2010/main" val="1143431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BE845AA-32F1-4327-BFA4-5575C80A21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77802"/>
            <a:ext cx="9144000" cy="4382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343113E-973F-4F05-986F-C0DB0D948138}"/>
              </a:ext>
            </a:extLst>
          </p:cNvPr>
          <p:cNvSpPr/>
          <p:nvPr/>
        </p:nvSpPr>
        <p:spPr>
          <a:xfrm>
            <a:off x="9354820" y="6280198"/>
            <a:ext cx="1313180" cy="369332"/>
          </a:xfrm>
          <a:prstGeom prst="rect">
            <a:avLst/>
          </a:prstGeom>
        </p:spPr>
        <p:txBody>
          <a:bodyPr wrap="none">
            <a:spAutoFit/>
          </a:bodyPr>
          <a:lstStyle/>
          <a:p>
            <a:r>
              <a:rPr lang="en-US" b="1" dirty="0" err="1">
                <a:solidFill>
                  <a:srgbClr val="0070C0"/>
                </a:solidFill>
                <a:latin typeface="Roboto" panose="02000000000000000000" pitchFamily="2" charset="0"/>
                <a:ea typeface="Roboto" panose="02000000000000000000" pitchFamily="2" charset="0"/>
              </a:rPr>
              <a:t>DocReady</a:t>
            </a:r>
            <a:endParaRPr lang="en-US" dirty="0"/>
          </a:p>
        </p:txBody>
      </p:sp>
    </p:spTree>
    <p:extLst>
      <p:ext uri="{BB962C8B-B14F-4D97-AF65-F5344CB8AC3E}">
        <p14:creationId xmlns:p14="http://schemas.microsoft.com/office/powerpoint/2010/main" val="2851914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492801" y="441616"/>
            <a:ext cx="3775393"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What’s color?</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492803" y="1087947"/>
            <a:ext cx="397001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Hình ảnh 14" descr="Ảnh có chứa vật thể ngoài trời&#10;&#10;Mô tả được tạo với mức tin cậy rất cao">
            <a:extLst>
              <a:ext uri="{FF2B5EF4-FFF2-40B4-BE49-F238E27FC236}">
                <a16:creationId xmlns:a16="http://schemas.microsoft.com/office/drawing/2014/main" id="{0054585D-51C1-4F4A-8952-CA9EFD9C6A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592" y="1221161"/>
            <a:ext cx="4746172" cy="4746172"/>
          </a:xfrm>
          <a:prstGeom prst="rect">
            <a:avLst/>
          </a:prstGeom>
        </p:spPr>
      </p:pic>
      <p:pic>
        <p:nvPicPr>
          <p:cNvPr id="20" name="Hình ảnh 19">
            <a:extLst>
              <a:ext uri="{FF2B5EF4-FFF2-40B4-BE49-F238E27FC236}">
                <a16:creationId xmlns:a16="http://schemas.microsoft.com/office/drawing/2014/main" id="{AB294393-FA7D-4300-BBE5-AA1D2D9EC1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796" y="1529579"/>
            <a:ext cx="3980266" cy="3980266"/>
          </a:xfrm>
          <a:prstGeom prst="rect">
            <a:avLst/>
          </a:prstGeom>
        </p:spPr>
      </p:pic>
    </p:spTree>
    <p:custDataLst>
      <p:tags r:id="rId1"/>
    </p:custDataLst>
    <p:extLst>
      <p:ext uri="{BB962C8B-B14F-4D97-AF65-F5344CB8AC3E}">
        <p14:creationId xmlns:p14="http://schemas.microsoft.com/office/powerpoint/2010/main" val="565602995"/>
      </p:ext>
    </p:extLst>
  </p:cSld>
  <p:clrMapOvr>
    <a:masterClrMapping/>
  </p:clrMapOvr>
  <p:transition spd="slow" advClick="0" advTm="15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2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1700"/>
                            </p:stCondLst>
                            <p:childTnLst>
                              <p:par>
                                <p:cTn id="14" presetID="45" presetClass="entr" presetSubtype="0" fill="hold"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2000"/>
                                        <p:tgtEl>
                                          <p:spTgt spid="15"/>
                                        </p:tgtEl>
                                      </p:cBhvr>
                                    </p:animEffect>
                                    <p:anim calcmode="lin" valueType="num">
                                      <p:cBhvr>
                                        <p:cTn id="17" dur="2000" fill="hold"/>
                                        <p:tgtEl>
                                          <p:spTgt spid="15"/>
                                        </p:tgtEl>
                                        <p:attrNameLst>
                                          <p:attrName>ppt_w</p:attrName>
                                        </p:attrNameLst>
                                      </p:cBhvr>
                                      <p:tavLst>
                                        <p:tav tm="0" fmla="#ppt_w*sin(2.5*pi*$)">
                                          <p:val>
                                            <p:fltVal val="0"/>
                                          </p:val>
                                        </p:tav>
                                        <p:tav tm="100000">
                                          <p:val>
                                            <p:fltVal val="1"/>
                                          </p:val>
                                        </p:tav>
                                      </p:tavLst>
                                    </p:anim>
                                    <p:anim calcmode="lin" valueType="num">
                                      <p:cBhvr>
                                        <p:cTn id="18" dur="2000" fill="hold"/>
                                        <p:tgtEl>
                                          <p:spTgt spid="15"/>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2000"/>
                                        <p:tgtEl>
                                          <p:spTgt spid="20"/>
                                        </p:tgtEl>
                                      </p:cBhvr>
                                    </p:animEffect>
                                    <p:anim calcmode="lin" valueType="num">
                                      <p:cBhvr>
                                        <p:cTn id="22" dur="2000" fill="hold"/>
                                        <p:tgtEl>
                                          <p:spTgt spid="20"/>
                                        </p:tgtEl>
                                        <p:attrNameLst>
                                          <p:attrName>ppt_w</p:attrName>
                                        </p:attrNameLst>
                                      </p:cBhvr>
                                      <p:tavLst>
                                        <p:tav tm="0" fmla="#ppt_w*sin(2.5*pi*$)">
                                          <p:val>
                                            <p:fltVal val="0"/>
                                          </p:val>
                                        </p:tav>
                                        <p:tav tm="100000">
                                          <p:val>
                                            <p:fltVal val="1"/>
                                          </p:val>
                                        </p:tav>
                                      </p:tavLst>
                                    </p:anim>
                                    <p:anim calcmode="lin" valueType="num">
                                      <p:cBhvr>
                                        <p:cTn id="23" dur="20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D37CA5-D8A8-48B5-AF3D-C979FE3E6403}"/>
              </a:ext>
            </a:extLst>
          </p:cNvPr>
          <p:cNvPicPr>
            <a:picLocks noChangeAspect="1"/>
          </p:cNvPicPr>
          <p:nvPr/>
        </p:nvPicPr>
        <p:blipFill>
          <a:blip r:embed="rId2"/>
          <a:stretch>
            <a:fillRect/>
          </a:stretch>
        </p:blipFill>
        <p:spPr>
          <a:xfrm>
            <a:off x="0" y="596232"/>
            <a:ext cx="5905500" cy="4454617"/>
          </a:xfrm>
          <a:prstGeom prst="rect">
            <a:avLst/>
          </a:prstGeom>
        </p:spPr>
      </p:pic>
      <p:pic>
        <p:nvPicPr>
          <p:cNvPr id="3" name="Picture 2" descr="https://bellapple.files.wordpress.com/2012/10/wolfgang-triad1.jpg">
            <a:extLst>
              <a:ext uri="{FF2B5EF4-FFF2-40B4-BE49-F238E27FC236}">
                <a16:creationId xmlns:a16="http://schemas.microsoft.com/office/drawing/2014/main" id="{50EE5D45-5C85-4681-BD09-08D5FED256B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0612" y="686888"/>
            <a:ext cx="6181388" cy="4454617"/>
          </a:xfrm>
          <a:prstGeom prst="rect">
            <a:avLst/>
          </a:prstGeom>
          <a:noFill/>
          <a:ln>
            <a:noFill/>
          </a:ln>
        </p:spPr>
      </p:pic>
    </p:spTree>
    <p:extLst>
      <p:ext uri="{BB962C8B-B14F-4D97-AF65-F5344CB8AC3E}">
        <p14:creationId xmlns:p14="http://schemas.microsoft.com/office/powerpoint/2010/main" val="210392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6E8C73-FB44-47A1-B285-A5E5C033C568}"/>
              </a:ext>
            </a:extLst>
          </p:cNvPr>
          <p:cNvSpPr/>
          <p:nvPr/>
        </p:nvSpPr>
        <p:spPr>
          <a:xfrm>
            <a:off x="1139335" y="656870"/>
            <a:ext cx="6158032" cy="492443"/>
          </a:xfrm>
          <a:prstGeom prst="rect">
            <a:avLst/>
          </a:prstGeom>
          <a:noFill/>
        </p:spPr>
        <p:txBody>
          <a:bodyPr wrap="none" lIns="91440" tIns="45720" rIns="91440" bIns="45720">
            <a:spAutoFit/>
          </a:bodyPr>
          <a:lstStyle/>
          <a:p>
            <a:r>
              <a:rPr lang="en-GB" sz="2600">
                <a:solidFill>
                  <a:srgbClr val="0070C0"/>
                </a:solidFill>
              </a:rPr>
              <a:t>5. </a:t>
            </a:r>
            <a:r>
              <a:rPr lang="en-US" sz="2600" b="1">
                <a:solidFill>
                  <a:srgbClr val="0070C0"/>
                </a:solidFill>
              </a:rPr>
              <a:t>Split-Complementary color scheme </a:t>
            </a:r>
            <a:endParaRPr lang="en-US" sz="2600" spc="600">
              <a:ln w="0"/>
              <a:solidFill>
                <a:srgbClr val="0070C0"/>
              </a:solidFill>
              <a:latin typeface="+mj-lt"/>
            </a:endParaRPr>
          </a:p>
        </p:txBody>
      </p:sp>
      <p:pic>
        <p:nvPicPr>
          <p:cNvPr id="5" name="Picture 4">
            <a:extLst>
              <a:ext uri="{FF2B5EF4-FFF2-40B4-BE49-F238E27FC236}">
                <a16:creationId xmlns:a16="http://schemas.microsoft.com/office/drawing/2014/main" id="{2C02715A-5876-4527-A827-98B3056B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35" y="1843616"/>
            <a:ext cx="1714500" cy="1714500"/>
          </a:xfrm>
          <a:prstGeom prst="rect">
            <a:avLst/>
          </a:prstGeom>
        </p:spPr>
      </p:pic>
      <p:pic>
        <p:nvPicPr>
          <p:cNvPr id="7" name="Picture 6">
            <a:extLst>
              <a:ext uri="{FF2B5EF4-FFF2-40B4-BE49-F238E27FC236}">
                <a16:creationId xmlns:a16="http://schemas.microsoft.com/office/drawing/2014/main" id="{A33CE6DD-94D1-43E9-8BDC-E41A503818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10" y="4252419"/>
            <a:ext cx="1428750" cy="1143000"/>
          </a:xfrm>
          <a:prstGeom prst="rect">
            <a:avLst/>
          </a:prstGeom>
        </p:spPr>
      </p:pic>
      <p:pic>
        <p:nvPicPr>
          <p:cNvPr id="9" name="Picture 8">
            <a:extLst>
              <a:ext uri="{FF2B5EF4-FFF2-40B4-BE49-F238E27FC236}">
                <a16:creationId xmlns:a16="http://schemas.microsoft.com/office/drawing/2014/main" id="{CAF2604B-1E6F-414A-A26C-FA650A04A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150" y="1149313"/>
            <a:ext cx="5524500" cy="3733800"/>
          </a:xfrm>
          <a:prstGeom prst="rect">
            <a:avLst/>
          </a:prstGeom>
        </p:spPr>
      </p:pic>
      <p:pic>
        <p:nvPicPr>
          <p:cNvPr id="11" name="Picture 10">
            <a:extLst>
              <a:ext uri="{FF2B5EF4-FFF2-40B4-BE49-F238E27FC236}">
                <a16:creationId xmlns:a16="http://schemas.microsoft.com/office/drawing/2014/main" id="{14B56D35-AA3A-4BDE-B0A3-EB603D89AF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2150" y="5395419"/>
            <a:ext cx="5524500" cy="771525"/>
          </a:xfrm>
          <a:prstGeom prst="rect">
            <a:avLst/>
          </a:prstGeom>
        </p:spPr>
      </p:pic>
    </p:spTree>
    <p:extLst>
      <p:ext uri="{BB962C8B-B14F-4D97-AF65-F5344CB8AC3E}">
        <p14:creationId xmlns:p14="http://schemas.microsoft.com/office/powerpoint/2010/main" val="415839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C245ABA-1B06-4F08-BC43-373C559F7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46850"/>
            <a:ext cx="9144000" cy="4492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E18CB8F2-1D94-4FB9-8FB0-8163DD6BECC2}"/>
              </a:ext>
            </a:extLst>
          </p:cNvPr>
          <p:cNvSpPr/>
          <p:nvPr/>
        </p:nvSpPr>
        <p:spPr>
          <a:xfrm>
            <a:off x="9636949" y="6311150"/>
            <a:ext cx="1031051" cy="369332"/>
          </a:xfrm>
          <a:prstGeom prst="rect">
            <a:avLst/>
          </a:prstGeom>
        </p:spPr>
        <p:txBody>
          <a:bodyPr wrap="none">
            <a:spAutoFit/>
          </a:bodyPr>
          <a:lstStyle/>
          <a:p>
            <a:r>
              <a:rPr lang="en-US" b="1" dirty="0">
                <a:solidFill>
                  <a:srgbClr val="0070C0"/>
                </a:solidFill>
                <a:latin typeface="Roboto" panose="02000000000000000000" pitchFamily="2" charset="0"/>
                <a:ea typeface="Roboto" panose="02000000000000000000" pitchFamily="2" charset="0"/>
              </a:rPr>
              <a:t>Shopify</a:t>
            </a:r>
            <a:endParaRPr lang="en-US" dirty="0"/>
          </a:p>
        </p:txBody>
      </p:sp>
    </p:spTree>
    <p:extLst>
      <p:ext uri="{BB962C8B-B14F-4D97-AF65-F5344CB8AC3E}">
        <p14:creationId xmlns:p14="http://schemas.microsoft.com/office/powerpoint/2010/main" val="1991060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8E4A17-010D-4A68-B0A3-4F672A455E4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047286" y="580755"/>
            <a:ext cx="8097428" cy="4886190"/>
          </a:xfrm>
          <a:prstGeom prst="rect">
            <a:avLst/>
          </a:prstGeom>
          <a:noFill/>
          <a:ln>
            <a:noFill/>
          </a:ln>
        </p:spPr>
      </p:pic>
    </p:spTree>
    <p:extLst>
      <p:ext uri="{BB962C8B-B14F-4D97-AF65-F5344CB8AC3E}">
        <p14:creationId xmlns:p14="http://schemas.microsoft.com/office/powerpoint/2010/main" val="335709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8A8335-F5A7-47B7-9C78-5E288934B374}"/>
              </a:ext>
            </a:extLst>
          </p:cNvPr>
          <p:cNvPicPr>
            <a:picLocks noChangeAspect="1"/>
          </p:cNvPicPr>
          <p:nvPr/>
        </p:nvPicPr>
        <p:blipFill>
          <a:blip r:embed="rId2"/>
          <a:stretch>
            <a:fillRect/>
          </a:stretch>
        </p:blipFill>
        <p:spPr>
          <a:xfrm>
            <a:off x="2521558" y="411957"/>
            <a:ext cx="7148884" cy="5464396"/>
          </a:xfrm>
          <a:prstGeom prst="rect">
            <a:avLst/>
          </a:prstGeom>
        </p:spPr>
      </p:pic>
    </p:spTree>
    <p:extLst>
      <p:ext uri="{BB962C8B-B14F-4D97-AF65-F5344CB8AC3E}">
        <p14:creationId xmlns:p14="http://schemas.microsoft.com/office/powerpoint/2010/main" val="328459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5C16E9-092A-44D4-9DA7-E0F0DB7097CB}"/>
              </a:ext>
            </a:extLst>
          </p:cNvPr>
          <p:cNvSpPr/>
          <p:nvPr/>
        </p:nvSpPr>
        <p:spPr>
          <a:xfrm>
            <a:off x="1139335" y="656870"/>
            <a:ext cx="5781006" cy="492443"/>
          </a:xfrm>
          <a:prstGeom prst="rect">
            <a:avLst/>
          </a:prstGeom>
          <a:noFill/>
        </p:spPr>
        <p:txBody>
          <a:bodyPr wrap="none" lIns="91440" tIns="45720" rIns="91440" bIns="45720">
            <a:spAutoFit/>
          </a:bodyPr>
          <a:lstStyle/>
          <a:p>
            <a:r>
              <a:rPr lang="en-GB" sz="2600">
                <a:solidFill>
                  <a:srgbClr val="0070C0"/>
                </a:solidFill>
              </a:rPr>
              <a:t>6. </a:t>
            </a:r>
            <a:r>
              <a:rPr lang="en-US" sz="2600" b="1">
                <a:solidFill>
                  <a:srgbClr val="0070C0"/>
                </a:solidFill>
              </a:rPr>
              <a:t>Rectangle (tetradic) color scheme</a:t>
            </a:r>
            <a:endParaRPr lang="en-US" sz="2600" spc="600">
              <a:ln w="0"/>
              <a:solidFill>
                <a:srgbClr val="0070C0"/>
              </a:solidFill>
              <a:latin typeface="+mj-lt"/>
            </a:endParaRPr>
          </a:p>
        </p:txBody>
      </p:sp>
      <p:pic>
        <p:nvPicPr>
          <p:cNvPr id="4" name="Picture 3">
            <a:extLst>
              <a:ext uri="{FF2B5EF4-FFF2-40B4-BE49-F238E27FC236}">
                <a16:creationId xmlns:a16="http://schemas.microsoft.com/office/drawing/2014/main" id="{CA9864C1-C033-4B83-A1A1-B548E89C1E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335" y="1962150"/>
            <a:ext cx="1714500" cy="1714500"/>
          </a:xfrm>
          <a:prstGeom prst="rect">
            <a:avLst/>
          </a:prstGeom>
        </p:spPr>
      </p:pic>
      <p:pic>
        <p:nvPicPr>
          <p:cNvPr id="7" name="Picture 6">
            <a:extLst>
              <a:ext uri="{FF2B5EF4-FFF2-40B4-BE49-F238E27FC236}">
                <a16:creationId xmlns:a16="http://schemas.microsoft.com/office/drawing/2014/main" id="{F5A0054F-766D-4E6F-8B91-435D0FD24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210" y="4489487"/>
            <a:ext cx="1428750" cy="1143000"/>
          </a:xfrm>
          <a:prstGeom prst="rect">
            <a:avLst/>
          </a:prstGeom>
        </p:spPr>
      </p:pic>
      <p:pic>
        <p:nvPicPr>
          <p:cNvPr id="9" name="Picture 8">
            <a:extLst>
              <a:ext uri="{FF2B5EF4-FFF2-40B4-BE49-F238E27FC236}">
                <a16:creationId xmlns:a16="http://schemas.microsoft.com/office/drawing/2014/main" id="{176F17EA-74E4-4941-9C5C-27E4BA08E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9967" y="1993937"/>
            <a:ext cx="5715000" cy="3638550"/>
          </a:xfrm>
          <a:prstGeom prst="rect">
            <a:avLst/>
          </a:prstGeom>
        </p:spPr>
      </p:pic>
    </p:spTree>
    <p:extLst>
      <p:ext uri="{BB962C8B-B14F-4D97-AF65-F5344CB8AC3E}">
        <p14:creationId xmlns:p14="http://schemas.microsoft.com/office/powerpoint/2010/main" val="118020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CED5FED-F6FF-4E22-82FC-E468C0A0B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66305"/>
            <a:ext cx="9144000" cy="437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CC3E5AB2-F4C0-4223-9AD3-6C09927506BE}"/>
              </a:ext>
            </a:extLst>
          </p:cNvPr>
          <p:cNvSpPr/>
          <p:nvPr/>
        </p:nvSpPr>
        <p:spPr>
          <a:xfrm>
            <a:off x="9508708" y="6291695"/>
            <a:ext cx="1159292" cy="369332"/>
          </a:xfrm>
          <a:prstGeom prst="rect">
            <a:avLst/>
          </a:prstGeom>
        </p:spPr>
        <p:txBody>
          <a:bodyPr wrap="none">
            <a:spAutoFit/>
          </a:bodyPr>
          <a:lstStyle/>
          <a:p>
            <a:r>
              <a:rPr lang="en-US" b="1" dirty="0" err="1">
                <a:solidFill>
                  <a:srgbClr val="0070C0"/>
                </a:solidFill>
                <a:latin typeface="Roboto" panose="02000000000000000000" pitchFamily="2" charset="0"/>
                <a:ea typeface="Roboto" panose="02000000000000000000" pitchFamily="2" charset="0"/>
              </a:rPr>
              <a:t>Formlets</a:t>
            </a:r>
            <a:endParaRPr lang="en-US" dirty="0"/>
          </a:p>
        </p:txBody>
      </p:sp>
    </p:spTree>
    <p:extLst>
      <p:ext uri="{BB962C8B-B14F-4D97-AF65-F5344CB8AC3E}">
        <p14:creationId xmlns:p14="http://schemas.microsoft.com/office/powerpoint/2010/main" val="3143909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olor scheme tetradic florida flourish">
            <a:extLst>
              <a:ext uri="{FF2B5EF4-FFF2-40B4-BE49-F238E27FC236}">
                <a16:creationId xmlns:a16="http://schemas.microsoft.com/office/drawing/2014/main" id="{40F2F784-B634-4ACF-B40C-A48834E191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5041" y="575813"/>
            <a:ext cx="8421918" cy="5066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90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1258777" y="446711"/>
            <a:ext cx="7923323"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Phân tích các bản thiết kế hiện nay</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1374564" y="991888"/>
            <a:ext cx="7807536" cy="1273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614" y="313483"/>
            <a:ext cx="1073188" cy="1073188"/>
          </a:xfrm>
          <a:prstGeom prst="rect">
            <a:avLst/>
          </a:prstGeom>
        </p:spPr>
      </p:pic>
      <p:pic>
        <p:nvPicPr>
          <p:cNvPr id="4" name="Hình ảnh 3">
            <a:extLst>
              <a:ext uri="{FF2B5EF4-FFF2-40B4-BE49-F238E27FC236}">
                <a16:creationId xmlns:a16="http://schemas.microsoft.com/office/drawing/2014/main" id="{049F5E87-B4FF-40B0-AA31-EB74960D7C1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7392" y="1797868"/>
            <a:ext cx="4672857" cy="4007329"/>
          </a:xfrm>
          <a:prstGeom prst="rect">
            <a:avLst/>
          </a:prstGeom>
        </p:spPr>
      </p:pic>
    </p:spTree>
    <p:custDataLst>
      <p:tags r:id="rId1"/>
    </p:custDataLst>
    <p:extLst>
      <p:ext uri="{BB962C8B-B14F-4D97-AF65-F5344CB8AC3E}">
        <p14:creationId xmlns:p14="http://schemas.microsoft.com/office/powerpoint/2010/main" val="1142938785"/>
      </p:ext>
    </p:extLst>
  </p:cSld>
  <p:clrMapOvr>
    <a:masterClrMapping/>
  </p:clrMapOvr>
  <mc:AlternateContent xmlns:mc="http://schemas.openxmlformats.org/markup-compatibility/2006" xmlns:p14="http://schemas.microsoft.com/office/powerpoint/2010/main">
    <mc:Choice Requires="p14">
      <p:transition spd="slow" p14:dur="1400" advClick="0" advTm="15000">
        <p14:doors dir="vert"/>
      </p:transition>
    </mc:Choice>
    <mc:Fallback xmlns="">
      <p:transition spd="slow" advClick="0" advTm="15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7064" y="318506"/>
            <a:ext cx="2226954" cy="2226954"/>
          </a:xfrm>
          <a:prstGeom prst="rect">
            <a:avLst/>
          </a:prstGeom>
        </p:spPr>
      </p:pic>
      <p:pic>
        <p:nvPicPr>
          <p:cNvPr id="12" name="Picture 11">
            <a:extLst>
              <a:ext uri="{FF2B5EF4-FFF2-40B4-BE49-F238E27FC236}">
                <a16:creationId xmlns:a16="http://schemas.microsoft.com/office/drawing/2014/main" id="{D9CAF7D7-6C59-41D5-897B-68BC270725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custDataLst>
      <p:tags r:id="rId1"/>
    </p:custDataLst>
    <p:extLst>
      <p:ext uri="{BB962C8B-B14F-4D97-AF65-F5344CB8AC3E}">
        <p14:creationId xmlns:p14="http://schemas.microsoft.com/office/powerpoint/2010/main" val="1638309764"/>
      </p:ext>
    </p:extLst>
  </p:cSld>
  <p:clrMapOvr>
    <a:masterClrMapping/>
  </p:clrMapOvr>
  <mc:AlternateContent xmlns:mc="http://schemas.openxmlformats.org/markup-compatibility/2006" xmlns:p14="http://schemas.microsoft.com/office/powerpoint/2010/main">
    <mc:Choice Requires="p14">
      <p:transition spd="slow" p14:dur="1600" advClick="0" advTm="15000">
        <p14:conveyor dir="l"/>
      </p:transition>
    </mc:Choice>
    <mc:Fallback xmlns="">
      <p:transition spd="slow" advClick="0" advTm="15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Hình ảnh 3">
            <a:extLst>
              <a:ext uri="{FF2B5EF4-FFF2-40B4-BE49-F238E27FC236}">
                <a16:creationId xmlns:a16="http://schemas.microsoft.com/office/drawing/2014/main" id="{BD2839A3-D704-4E85-9B4B-BC1769DA1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699" y="705853"/>
            <a:ext cx="7058522" cy="5299423"/>
          </a:xfrm>
          <a:prstGeom prst="rect">
            <a:avLst/>
          </a:prstGeom>
        </p:spPr>
      </p:pic>
      <p:sp>
        <p:nvSpPr>
          <p:cNvPr id="5" name="Hộp Văn bản 4">
            <a:extLst>
              <a:ext uri="{FF2B5EF4-FFF2-40B4-BE49-F238E27FC236}">
                <a16:creationId xmlns:a16="http://schemas.microsoft.com/office/drawing/2014/main" id="{F609A20D-17CB-49C1-A870-DFCFD40335BC}"/>
              </a:ext>
            </a:extLst>
          </p:cNvPr>
          <p:cNvSpPr txBox="1"/>
          <p:nvPr/>
        </p:nvSpPr>
        <p:spPr>
          <a:xfrm>
            <a:off x="5117432" y="6005276"/>
            <a:ext cx="2743200" cy="369332"/>
          </a:xfrm>
          <a:prstGeom prst="rect">
            <a:avLst/>
          </a:prstGeom>
          <a:noFill/>
        </p:spPr>
        <p:txBody>
          <a:bodyPr wrap="square" rtlCol="0">
            <a:spAutoFit/>
          </a:bodyPr>
          <a:lstStyle/>
          <a:p>
            <a:r>
              <a:rPr lang="en-US"/>
              <a:t>https://en.wikipedia.org</a:t>
            </a:r>
          </a:p>
        </p:txBody>
      </p:sp>
    </p:spTree>
    <p:custDataLst>
      <p:tags r:id="rId1"/>
    </p:custDataLst>
    <p:extLst>
      <p:ext uri="{BB962C8B-B14F-4D97-AF65-F5344CB8AC3E}">
        <p14:creationId xmlns:p14="http://schemas.microsoft.com/office/powerpoint/2010/main" val="1680341142"/>
      </p:ext>
    </p:extLst>
  </p:cSld>
  <p:clrMapOvr>
    <a:masterClrMapping/>
  </p:clrMapOvr>
  <p:transition spd="slow" advClick="0">
    <p:comb/>
  </p:transition>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1863E6-D6F1-4B95-A4E1-9A86BA65D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957" y="175602"/>
            <a:ext cx="2152650" cy="1352550"/>
          </a:xfrm>
          <a:prstGeom prst="rect">
            <a:avLst/>
          </a:prstGeom>
        </p:spPr>
      </p:pic>
      <p:pic>
        <p:nvPicPr>
          <p:cNvPr id="5" name="Picture 4">
            <a:extLst>
              <a:ext uri="{FF2B5EF4-FFF2-40B4-BE49-F238E27FC236}">
                <a16:creationId xmlns:a16="http://schemas.microsoft.com/office/drawing/2014/main" id="{5D9F12DA-392B-4DC5-B660-11F01A9360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0894" y="3200399"/>
            <a:ext cx="3152775" cy="1447800"/>
          </a:xfrm>
          <a:prstGeom prst="rect">
            <a:avLst/>
          </a:prstGeom>
        </p:spPr>
      </p:pic>
      <p:pic>
        <p:nvPicPr>
          <p:cNvPr id="7" name="Picture 6">
            <a:extLst>
              <a:ext uri="{FF2B5EF4-FFF2-40B4-BE49-F238E27FC236}">
                <a16:creationId xmlns:a16="http://schemas.microsoft.com/office/drawing/2014/main" id="{F71B9572-631A-4C3A-B7E1-663B8AA47F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85202" y="1361665"/>
            <a:ext cx="1828804" cy="1828804"/>
          </a:xfrm>
          <a:prstGeom prst="rect">
            <a:avLst/>
          </a:prstGeom>
        </p:spPr>
      </p:pic>
      <p:pic>
        <p:nvPicPr>
          <p:cNvPr id="9" name="Picture 8">
            <a:extLst>
              <a:ext uri="{FF2B5EF4-FFF2-40B4-BE49-F238E27FC236}">
                <a16:creationId xmlns:a16="http://schemas.microsoft.com/office/drawing/2014/main" id="{3ECE449A-836D-4DB6-94AC-A0FE403D45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3762" y="3984223"/>
            <a:ext cx="3657143" cy="2285714"/>
          </a:xfrm>
          <a:prstGeom prst="rect">
            <a:avLst/>
          </a:prstGeom>
        </p:spPr>
      </p:pic>
      <p:pic>
        <p:nvPicPr>
          <p:cNvPr id="11" name="Picture 10">
            <a:extLst>
              <a:ext uri="{FF2B5EF4-FFF2-40B4-BE49-F238E27FC236}">
                <a16:creationId xmlns:a16="http://schemas.microsoft.com/office/drawing/2014/main" id="{C5D430B4-255E-43EB-BB88-F55DDCA7100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13762" y="5974462"/>
            <a:ext cx="3691136" cy="643129"/>
          </a:xfrm>
          <a:prstGeom prst="rect">
            <a:avLst/>
          </a:prstGeom>
        </p:spPr>
      </p:pic>
      <p:pic>
        <p:nvPicPr>
          <p:cNvPr id="13" name="Picture 12">
            <a:extLst>
              <a:ext uri="{FF2B5EF4-FFF2-40B4-BE49-F238E27FC236}">
                <a16:creationId xmlns:a16="http://schemas.microsoft.com/office/drawing/2014/main" id="{1D5A35B7-72D8-40E7-A4AE-6DB5F57861E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9363" y="4719494"/>
            <a:ext cx="1956691" cy="1956691"/>
          </a:xfrm>
          <a:prstGeom prst="rect">
            <a:avLst/>
          </a:prstGeom>
        </p:spPr>
      </p:pic>
      <p:pic>
        <p:nvPicPr>
          <p:cNvPr id="15" name="Picture 14">
            <a:extLst>
              <a:ext uri="{FF2B5EF4-FFF2-40B4-BE49-F238E27FC236}">
                <a16:creationId xmlns:a16="http://schemas.microsoft.com/office/drawing/2014/main" id="{9BA6A6D7-F948-442E-ACC7-5803E73847B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94509" y="342896"/>
            <a:ext cx="3295650" cy="1390650"/>
          </a:xfrm>
          <a:prstGeom prst="rect">
            <a:avLst/>
          </a:prstGeom>
        </p:spPr>
      </p:pic>
      <p:pic>
        <p:nvPicPr>
          <p:cNvPr id="17" name="Picture 16">
            <a:extLst>
              <a:ext uri="{FF2B5EF4-FFF2-40B4-BE49-F238E27FC236}">
                <a16:creationId xmlns:a16="http://schemas.microsoft.com/office/drawing/2014/main" id="{D53C91AC-1D1D-4403-9D96-8C098FEDEAD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89783" y="1585506"/>
            <a:ext cx="2705100" cy="1685925"/>
          </a:xfrm>
          <a:prstGeom prst="rect">
            <a:avLst/>
          </a:prstGeom>
        </p:spPr>
      </p:pic>
      <p:pic>
        <p:nvPicPr>
          <p:cNvPr id="19" name="Picture 18">
            <a:extLst>
              <a:ext uri="{FF2B5EF4-FFF2-40B4-BE49-F238E27FC236}">
                <a16:creationId xmlns:a16="http://schemas.microsoft.com/office/drawing/2014/main" id="{6FD2A4C5-8AAA-46D7-B7CA-880BE54920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577" y="4569887"/>
            <a:ext cx="2143125" cy="2143125"/>
          </a:xfrm>
          <a:prstGeom prst="rect">
            <a:avLst/>
          </a:prstGeom>
        </p:spPr>
      </p:pic>
      <p:pic>
        <p:nvPicPr>
          <p:cNvPr id="21" name="Picture 20">
            <a:extLst>
              <a:ext uri="{FF2B5EF4-FFF2-40B4-BE49-F238E27FC236}">
                <a16:creationId xmlns:a16="http://schemas.microsoft.com/office/drawing/2014/main" id="{4225373A-EB4A-49E1-B5FC-3390997F197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46146" y="4648200"/>
            <a:ext cx="2064812" cy="2064812"/>
          </a:xfrm>
          <a:prstGeom prst="rect">
            <a:avLst/>
          </a:prstGeom>
        </p:spPr>
      </p:pic>
      <p:pic>
        <p:nvPicPr>
          <p:cNvPr id="23" name="Picture 22">
            <a:extLst>
              <a:ext uri="{FF2B5EF4-FFF2-40B4-BE49-F238E27FC236}">
                <a16:creationId xmlns:a16="http://schemas.microsoft.com/office/drawing/2014/main" id="{83F12677-C4EF-4FE5-B51A-2149D86713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2606" y="175602"/>
            <a:ext cx="2466975" cy="1857375"/>
          </a:xfrm>
          <a:prstGeom prst="rect">
            <a:avLst/>
          </a:prstGeom>
        </p:spPr>
      </p:pic>
      <p:pic>
        <p:nvPicPr>
          <p:cNvPr id="25" name="Picture 24">
            <a:extLst>
              <a:ext uri="{FF2B5EF4-FFF2-40B4-BE49-F238E27FC236}">
                <a16:creationId xmlns:a16="http://schemas.microsoft.com/office/drawing/2014/main" id="{9A6EA724-E7B6-4004-9BC2-38E3E27D7EA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41577" y="2428469"/>
            <a:ext cx="3000375" cy="1524000"/>
          </a:xfrm>
          <a:prstGeom prst="rect">
            <a:avLst/>
          </a:prstGeom>
        </p:spPr>
      </p:pic>
      <p:pic>
        <p:nvPicPr>
          <p:cNvPr id="27" name="Picture 26">
            <a:extLst>
              <a:ext uri="{FF2B5EF4-FFF2-40B4-BE49-F238E27FC236}">
                <a16:creationId xmlns:a16="http://schemas.microsoft.com/office/drawing/2014/main" id="{BEB8EB55-6FE4-499A-AAD5-F30A87B04FA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56208" y="2968645"/>
            <a:ext cx="3810000" cy="1371600"/>
          </a:xfrm>
          <a:prstGeom prst="rect">
            <a:avLst/>
          </a:prstGeom>
        </p:spPr>
      </p:pic>
    </p:spTree>
    <p:extLst>
      <p:ext uri="{BB962C8B-B14F-4D97-AF65-F5344CB8AC3E}">
        <p14:creationId xmlns:p14="http://schemas.microsoft.com/office/powerpoint/2010/main" val="417111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1294723" y="458419"/>
            <a:ext cx="5202066"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Phân tích website Nike</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1374564" y="978915"/>
            <a:ext cx="5142144" cy="257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614" y="313483"/>
            <a:ext cx="1073188" cy="1073188"/>
          </a:xfrm>
          <a:prstGeom prst="rect">
            <a:avLst/>
          </a:prstGeom>
        </p:spPr>
      </p:pic>
      <p:pic>
        <p:nvPicPr>
          <p:cNvPr id="9" name="Picture 8">
            <a:extLst>
              <a:ext uri="{FF2B5EF4-FFF2-40B4-BE49-F238E27FC236}">
                <a16:creationId xmlns:a16="http://schemas.microsoft.com/office/drawing/2014/main" id="{98AB76F1-E21A-4C11-91CB-DFEDE4A8F7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custDataLst>
      <p:tags r:id="rId1"/>
    </p:custDataLst>
    <p:extLst>
      <p:ext uri="{BB962C8B-B14F-4D97-AF65-F5344CB8AC3E}">
        <p14:creationId xmlns:p14="http://schemas.microsoft.com/office/powerpoint/2010/main" val="1287862240"/>
      </p:ext>
    </p:extLst>
  </p:cSld>
  <p:clrMapOvr>
    <a:masterClrMapping/>
  </p:clrMapOvr>
  <mc:AlternateContent xmlns:mc="http://schemas.openxmlformats.org/markup-compatibility/2006" xmlns:p14="http://schemas.microsoft.com/office/powerpoint/2010/main">
    <mc:Choice Requires="p14">
      <p:transition spd="slow" p14:dur="1250" advClick="0" advTm="15000">
        <p14:switch dir="r"/>
      </p:transition>
    </mc:Choice>
    <mc:Fallback xmlns="">
      <p:transition spd="slow" advClick="0" advTm="15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ADB771D1-C332-4555-AB33-4F27E3ECE2A1}"/>
              </a:ext>
            </a:extLst>
          </p:cNvPr>
          <p:cNvSpPr/>
          <p:nvPr/>
        </p:nvSpPr>
        <p:spPr>
          <a:xfrm>
            <a:off x="1374564" y="409533"/>
            <a:ext cx="5869940"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Phân tích website Amazon</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1374564" y="1004628"/>
            <a:ext cx="586994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 name="Hình ảnh 7" descr="Ảnh có chứa vận tải&#10;&#10;Mô tả được tạo với mức tin cậy cao">
            <a:extLst>
              <a:ext uri="{FF2B5EF4-FFF2-40B4-BE49-F238E27FC236}">
                <a16:creationId xmlns:a16="http://schemas.microsoft.com/office/drawing/2014/main" id="{CB9744E6-D488-4D7D-9693-334345495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614" y="313483"/>
            <a:ext cx="1073188" cy="1073188"/>
          </a:xfrm>
          <a:prstGeom prst="rect">
            <a:avLst/>
          </a:prstGeom>
        </p:spPr>
      </p:pic>
      <p:pic>
        <p:nvPicPr>
          <p:cNvPr id="9" name="Picture 8">
            <a:extLst>
              <a:ext uri="{FF2B5EF4-FFF2-40B4-BE49-F238E27FC236}">
                <a16:creationId xmlns:a16="http://schemas.microsoft.com/office/drawing/2014/main" id="{88C8A9FC-7249-4652-A8E0-22F8D88607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custDataLst>
      <p:tags r:id="rId1"/>
    </p:custDataLst>
    <p:extLst>
      <p:ext uri="{BB962C8B-B14F-4D97-AF65-F5344CB8AC3E}">
        <p14:creationId xmlns:p14="http://schemas.microsoft.com/office/powerpoint/2010/main" val="3107265341"/>
      </p:ext>
    </p:extLst>
  </p:cSld>
  <p:clrMapOvr>
    <a:masterClrMapping/>
  </p:clrMapOvr>
  <mc:AlternateContent xmlns:mc="http://schemas.openxmlformats.org/markup-compatibility/2006" xmlns:p14="http://schemas.microsoft.com/office/powerpoint/2010/main">
    <mc:Choice Requires="p14">
      <p:transition spd="slow" p14:dur="1250" advClick="0" advTm="15000">
        <p14:switch dir="r"/>
      </p:transition>
    </mc:Choice>
    <mc:Fallback xmlns="">
      <p:transition spd="slow" advClick="0" advTm="15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561383" y="318506"/>
            <a:ext cx="2507418"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Summary</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561383" y="964837"/>
            <a:ext cx="266308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F70B927D-304C-454D-A8CF-CE19421A6888}"/>
              </a:ext>
            </a:extLst>
          </p:cNvPr>
          <p:cNvSpPr txBox="1"/>
          <p:nvPr/>
        </p:nvSpPr>
        <p:spPr>
          <a:xfrm>
            <a:off x="1518772" y="1431983"/>
            <a:ext cx="6224337" cy="4832092"/>
          </a:xfrm>
          <a:prstGeom prst="rect">
            <a:avLst/>
          </a:prstGeom>
          <a:noFill/>
        </p:spPr>
        <p:txBody>
          <a:bodyPr wrap="square" rtlCol="0">
            <a:spAutoFit/>
          </a:bodyPr>
          <a:lstStyle/>
          <a:p>
            <a:pPr>
              <a:lnSpc>
                <a:spcPct val="150000"/>
              </a:lnSpc>
            </a:pPr>
            <a:r>
              <a:rPr lang="en-US" sz="2800">
                <a:latin typeface="+mj-lt"/>
                <a:sym typeface="Wingdings" panose="05000000000000000000" pitchFamily="2" charset="2"/>
              </a:rPr>
              <a:t> </a:t>
            </a:r>
            <a:r>
              <a:rPr lang="en-US" sz="2800">
                <a:latin typeface="+mj-lt"/>
              </a:rPr>
              <a:t>Exciting and impressive</a:t>
            </a:r>
          </a:p>
          <a:p>
            <a:pPr marL="285750" indent="-285750">
              <a:lnSpc>
                <a:spcPct val="150000"/>
              </a:lnSpc>
              <a:buFont typeface="Wingdings" panose="05000000000000000000" pitchFamily="2" charset="2"/>
              <a:buChar char="ª"/>
            </a:pPr>
            <a:r>
              <a:rPr lang="en-US" sz="2800">
                <a:latin typeface="+mj-lt"/>
                <a:sym typeface="Wingdings" panose="05000000000000000000" pitchFamily="2" charset="2"/>
              </a:rPr>
              <a:t> Everything will become more lively</a:t>
            </a:r>
          </a:p>
          <a:p>
            <a:pPr marL="285750" indent="-285750">
              <a:lnSpc>
                <a:spcPct val="150000"/>
              </a:lnSpc>
              <a:buFont typeface="Wingdings" panose="05000000000000000000" pitchFamily="2" charset="2"/>
              <a:buChar char="ª"/>
            </a:pPr>
            <a:r>
              <a:rPr lang="en-US" sz="2800">
                <a:latin typeface="+mj-lt"/>
                <a:sym typeface="Wingdings" panose="05000000000000000000" pitchFamily="2" charset="2"/>
              </a:rPr>
              <a:t> How to create color</a:t>
            </a:r>
          </a:p>
          <a:p>
            <a:pPr marL="285750" indent="-285750">
              <a:lnSpc>
                <a:spcPct val="150000"/>
              </a:lnSpc>
              <a:buFont typeface="Wingdings" panose="05000000000000000000" pitchFamily="2" charset="2"/>
              <a:buChar char="ª"/>
            </a:pPr>
            <a:r>
              <a:rPr lang="en-US" sz="2800">
                <a:latin typeface="+mj-lt"/>
                <a:sym typeface="Wingdings" panose="05000000000000000000" pitchFamily="2" charset="2"/>
              </a:rPr>
              <a:t> Colours Model in Design</a:t>
            </a:r>
          </a:p>
          <a:p>
            <a:pPr marL="285750" indent="-285750">
              <a:lnSpc>
                <a:spcPct val="150000"/>
              </a:lnSpc>
              <a:buFont typeface="Wingdings" panose="05000000000000000000" pitchFamily="2" charset="2"/>
              <a:buChar char="ª"/>
            </a:pPr>
            <a:r>
              <a:rPr lang="en-US" sz="2800">
                <a:latin typeface="+mj-lt"/>
                <a:sym typeface="Wingdings" panose="05000000000000000000" pitchFamily="2" charset="2"/>
              </a:rPr>
              <a:t> How do you use color?</a:t>
            </a:r>
          </a:p>
          <a:p>
            <a:pPr marL="285750" indent="-285750">
              <a:lnSpc>
                <a:spcPct val="150000"/>
              </a:lnSpc>
              <a:buFont typeface="Wingdings" panose="05000000000000000000" pitchFamily="2" charset="2"/>
              <a:buChar char="ª"/>
            </a:pPr>
            <a:r>
              <a:rPr lang="en-US" sz="2800">
                <a:latin typeface="+mj-lt"/>
                <a:sym typeface="Wingdings" panose="05000000000000000000" pitchFamily="2" charset="2"/>
              </a:rPr>
              <a:t> What do you do to use effective?</a:t>
            </a:r>
            <a:endParaRPr lang="en-US" sz="2800" spc="600">
              <a:ln w="0"/>
              <a:latin typeface="+mj-lt"/>
            </a:endParaRPr>
          </a:p>
          <a:p>
            <a:pPr marL="285750" indent="-285750">
              <a:buFont typeface="Wingdings" panose="05000000000000000000" pitchFamily="2" charset="2"/>
              <a:buChar char="ª"/>
            </a:pPr>
            <a:endParaRPr lang="en-US" sz="2800">
              <a:latin typeface="+mj-lt"/>
            </a:endParaRPr>
          </a:p>
          <a:p>
            <a:endParaRPr lang="en-US" sz="2800">
              <a:latin typeface="+mj-lt"/>
            </a:endParaRPr>
          </a:p>
        </p:txBody>
      </p:sp>
    </p:spTree>
    <p:custDataLst>
      <p:tags r:id="rId1"/>
    </p:custDataLst>
    <p:extLst>
      <p:ext uri="{BB962C8B-B14F-4D97-AF65-F5344CB8AC3E}">
        <p14:creationId xmlns:p14="http://schemas.microsoft.com/office/powerpoint/2010/main" val="1327417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15000">
        <p15:prstTrans prst="crush"/>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1500"/>
                            </p:stCondLst>
                            <p:childTnLst>
                              <p:par>
                                <p:cTn id="14" presetID="53" presetClass="entr" presetSubtype="16"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 calcmode="lin" valueType="num">
                                      <p:cBhvr>
                                        <p:cTn id="16"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7"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8" dur="500"/>
                                        <p:tgtEl>
                                          <p:spTgt spid="8">
                                            <p:txEl>
                                              <p:pRg st="0" end="0"/>
                                            </p:txEl>
                                          </p:spTgt>
                                        </p:tgtEl>
                                      </p:cBhvr>
                                    </p:animEffect>
                                  </p:childTnLst>
                                </p:cTn>
                              </p:par>
                            </p:childTnLst>
                          </p:cTn>
                        </p:par>
                        <p:par>
                          <p:cTn id="19" fill="hold">
                            <p:stCondLst>
                              <p:cond delay="2000"/>
                            </p:stCondLst>
                            <p:childTnLst>
                              <p:par>
                                <p:cTn id="20" presetID="53" presetClass="entr" presetSubtype="16" fill="hold" nodeType="afterEffect">
                                  <p:stCondLst>
                                    <p:cond delay="0"/>
                                  </p:stCondLst>
                                  <p:childTnLst>
                                    <p:set>
                                      <p:cBhvr>
                                        <p:cTn id="21" dur="1" fill="hold">
                                          <p:stCondLst>
                                            <p:cond delay="0"/>
                                          </p:stCondLst>
                                        </p:cTn>
                                        <p:tgtEl>
                                          <p:spTgt spid="8">
                                            <p:txEl>
                                              <p:pRg st="1" end="1"/>
                                            </p:txEl>
                                          </p:spTgt>
                                        </p:tgtEl>
                                        <p:attrNameLst>
                                          <p:attrName>style.visibility</p:attrName>
                                        </p:attrNameLst>
                                      </p:cBhvr>
                                      <p:to>
                                        <p:strVal val="visible"/>
                                      </p:to>
                                    </p:set>
                                    <p:anim calcmode="lin" valueType="num">
                                      <p:cBhvr>
                                        <p:cTn id="22"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3"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4" dur="500"/>
                                        <p:tgtEl>
                                          <p:spTgt spid="8">
                                            <p:txEl>
                                              <p:pRg st="1" end="1"/>
                                            </p:txEl>
                                          </p:spTgt>
                                        </p:tgtEl>
                                      </p:cBhvr>
                                    </p:animEffect>
                                  </p:childTnLst>
                                </p:cTn>
                              </p:par>
                            </p:childTnLst>
                          </p:cTn>
                        </p:par>
                        <p:par>
                          <p:cTn id="25" fill="hold">
                            <p:stCondLst>
                              <p:cond delay="2500"/>
                            </p:stCondLst>
                            <p:childTnLst>
                              <p:par>
                                <p:cTn id="26" presetID="53" presetClass="entr" presetSubtype="16" fill="hold" nodeType="after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 calcmode="lin" valueType="num">
                                      <p:cBhvr>
                                        <p:cTn id="28"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8">
                                            <p:txEl>
                                              <p:pRg st="2" end="2"/>
                                            </p:txEl>
                                          </p:spTgt>
                                        </p:tgtEl>
                                      </p:cBhvr>
                                    </p:animEffect>
                                  </p:childTnLst>
                                </p:cTn>
                              </p:par>
                            </p:childTnLst>
                          </p:cTn>
                        </p:par>
                        <p:par>
                          <p:cTn id="31" fill="hold">
                            <p:stCondLst>
                              <p:cond delay="3000"/>
                            </p:stCondLst>
                            <p:childTnLst>
                              <p:par>
                                <p:cTn id="32" presetID="53" presetClass="entr" presetSubtype="16" fill="hold" nodeType="afterEffect">
                                  <p:stCondLst>
                                    <p:cond delay="0"/>
                                  </p:stCondLst>
                                  <p:childTnLst>
                                    <p:set>
                                      <p:cBhvr>
                                        <p:cTn id="33" dur="1" fill="hold">
                                          <p:stCondLst>
                                            <p:cond delay="0"/>
                                          </p:stCondLst>
                                        </p:cTn>
                                        <p:tgtEl>
                                          <p:spTgt spid="8">
                                            <p:txEl>
                                              <p:pRg st="3" end="3"/>
                                            </p:txEl>
                                          </p:spTgt>
                                        </p:tgtEl>
                                        <p:attrNameLst>
                                          <p:attrName>style.visibility</p:attrName>
                                        </p:attrNameLst>
                                      </p:cBhvr>
                                      <p:to>
                                        <p:strVal val="visible"/>
                                      </p:to>
                                    </p:set>
                                    <p:anim calcmode="lin" valueType="num">
                                      <p:cBhvr>
                                        <p:cTn id="34"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35"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6" dur="500"/>
                                        <p:tgtEl>
                                          <p:spTgt spid="8">
                                            <p:txEl>
                                              <p:pRg st="3" end="3"/>
                                            </p:txEl>
                                          </p:spTgt>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8">
                                            <p:txEl>
                                              <p:pRg st="4" end="4"/>
                                            </p:txEl>
                                          </p:spTgt>
                                        </p:tgtEl>
                                        <p:attrNameLst>
                                          <p:attrName>style.visibility</p:attrName>
                                        </p:attrNameLst>
                                      </p:cBhvr>
                                      <p:to>
                                        <p:strVal val="visible"/>
                                      </p:to>
                                    </p:set>
                                    <p:anim calcmode="lin" valueType="num">
                                      <p:cBhvr>
                                        <p:cTn id="40" dur="500" fill="hold"/>
                                        <p:tgtEl>
                                          <p:spTgt spid="8">
                                            <p:txEl>
                                              <p:pRg st="4" end="4"/>
                                            </p:txEl>
                                          </p:spTgt>
                                        </p:tgtEl>
                                        <p:attrNameLst>
                                          <p:attrName>ppt_w</p:attrName>
                                        </p:attrNameLst>
                                      </p:cBhvr>
                                      <p:tavLst>
                                        <p:tav tm="0">
                                          <p:val>
                                            <p:fltVal val="0"/>
                                          </p:val>
                                        </p:tav>
                                        <p:tav tm="100000">
                                          <p:val>
                                            <p:strVal val="#ppt_w"/>
                                          </p:val>
                                        </p:tav>
                                      </p:tavLst>
                                    </p:anim>
                                    <p:anim calcmode="lin" valueType="num">
                                      <p:cBhvr>
                                        <p:cTn id="41" dur="500" fill="hold"/>
                                        <p:tgtEl>
                                          <p:spTgt spid="8">
                                            <p:txEl>
                                              <p:pRg st="4" end="4"/>
                                            </p:txEl>
                                          </p:spTgt>
                                        </p:tgtEl>
                                        <p:attrNameLst>
                                          <p:attrName>ppt_h</p:attrName>
                                        </p:attrNameLst>
                                      </p:cBhvr>
                                      <p:tavLst>
                                        <p:tav tm="0">
                                          <p:val>
                                            <p:fltVal val="0"/>
                                          </p:val>
                                        </p:tav>
                                        <p:tav tm="100000">
                                          <p:val>
                                            <p:strVal val="#ppt_h"/>
                                          </p:val>
                                        </p:tav>
                                      </p:tavLst>
                                    </p:anim>
                                    <p:animEffect transition="in" filter="fade">
                                      <p:cBhvr>
                                        <p:cTn id="42" dur="500"/>
                                        <p:tgtEl>
                                          <p:spTgt spid="8">
                                            <p:txEl>
                                              <p:pRg st="4" end="4"/>
                                            </p:txEl>
                                          </p:spTgt>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 calcmode="lin" valueType="num">
                                      <p:cBhvr>
                                        <p:cTn id="46" dur="500" fill="hold"/>
                                        <p:tgtEl>
                                          <p:spTgt spid="8">
                                            <p:txEl>
                                              <p:pRg st="5" end="5"/>
                                            </p:txEl>
                                          </p:spTgt>
                                        </p:tgtEl>
                                        <p:attrNameLst>
                                          <p:attrName>ppt_w</p:attrName>
                                        </p:attrNameLst>
                                      </p:cBhvr>
                                      <p:tavLst>
                                        <p:tav tm="0">
                                          <p:val>
                                            <p:fltVal val="0"/>
                                          </p:val>
                                        </p:tav>
                                        <p:tav tm="100000">
                                          <p:val>
                                            <p:strVal val="#ppt_w"/>
                                          </p:val>
                                        </p:tav>
                                      </p:tavLst>
                                    </p:anim>
                                    <p:anim calcmode="lin" valueType="num">
                                      <p:cBhvr>
                                        <p:cTn id="47" dur="500" fill="hold"/>
                                        <p:tgtEl>
                                          <p:spTgt spid="8">
                                            <p:txEl>
                                              <p:pRg st="5" end="5"/>
                                            </p:txEl>
                                          </p:spTgt>
                                        </p:tgtEl>
                                        <p:attrNameLst>
                                          <p:attrName>ppt_h</p:attrName>
                                        </p:attrNameLst>
                                      </p:cBhvr>
                                      <p:tavLst>
                                        <p:tav tm="0">
                                          <p:val>
                                            <p:fltVal val="0"/>
                                          </p:val>
                                        </p:tav>
                                        <p:tav tm="100000">
                                          <p:val>
                                            <p:strVal val="#ppt_h"/>
                                          </p:val>
                                        </p:tav>
                                      </p:tavLst>
                                    </p:anim>
                                    <p:animEffect transition="in" filter="fade">
                                      <p:cBhvr>
                                        <p:cTn id="48"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561383" y="318506"/>
            <a:ext cx="3011466"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References</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561383" y="964837"/>
            <a:ext cx="301146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Hộp Văn bản 7">
            <a:extLst>
              <a:ext uri="{FF2B5EF4-FFF2-40B4-BE49-F238E27FC236}">
                <a16:creationId xmlns:a16="http://schemas.microsoft.com/office/drawing/2014/main" id="{F70B927D-304C-454D-A8CF-CE19421A6888}"/>
              </a:ext>
            </a:extLst>
          </p:cNvPr>
          <p:cNvSpPr txBox="1"/>
          <p:nvPr/>
        </p:nvSpPr>
        <p:spPr>
          <a:xfrm>
            <a:off x="1542525" y="1899129"/>
            <a:ext cx="7811829" cy="646331"/>
          </a:xfrm>
          <a:prstGeom prst="rect">
            <a:avLst/>
          </a:prstGeom>
          <a:noFill/>
        </p:spPr>
        <p:txBody>
          <a:bodyPr wrap="square" rtlCol="0">
            <a:spAutoFit/>
          </a:bodyPr>
          <a:lstStyle/>
          <a:p>
            <a:r>
              <a:rPr lang="en-US" u="sng">
                <a:solidFill>
                  <a:srgbClr val="0070C0"/>
                </a:solidFill>
              </a:rPr>
              <a:t>http://giuseart.com/cam-nang-su-dung-mau-sac-trong-thiet-ke-hoa-chuyen-nghiep/</a:t>
            </a:r>
            <a:r>
              <a:rPr lang="en-US" u="sng">
                <a:solidFill>
                  <a:srgbClr val="0070C0"/>
                </a:solidFill>
                <a:sym typeface="Wingdings" panose="05000000000000000000" pitchFamily="2" charset="2"/>
              </a:rPr>
              <a:t> </a:t>
            </a:r>
          </a:p>
          <a:p>
            <a:endParaRPr lang="en-US">
              <a:sym typeface="Wingdings" panose="05000000000000000000" pitchFamily="2" charset="2"/>
            </a:endParaRPr>
          </a:p>
        </p:txBody>
      </p:sp>
      <p:pic>
        <p:nvPicPr>
          <p:cNvPr id="9" name="Hình ảnh 8">
            <a:extLst>
              <a:ext uri="{FF2B5EF4-FFF2-40B4-BE49-F238E27FC236}">
                <a16:creationId xmlns:a16="http://schemas.microsoft.com/office/drawing/2014/main" id="{C02A7C8F-0450-4E74-89C9-A524AD7E7F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2677" y="1743821"/>
            <a:ext cx="661682" cy="661682"/>
          </a:xfrm>
          <a:prstGeom prst="rect">
            <a:avLst/>
          </a:prstGeom>
        </p:spPr>
      </p:pic>
      <p:sp>
        <p:nvSpPr>
          <p:cNvPr id="12" name="Hộp Văn bản 11">
            <a:extLst>
              <a:ext uri="{FF2B5EF4-FFF2-40B4-BE49-F238E27FC236}">
                <a16:creationId xmlns:a16="http://schemas.microsoft.com/office/drawing/2014/main" id="{01A9C129-7D01-47D9-949C-EB821EEF1910}"/>
              </a:ext>
            </a:extLst>
          </p:cNvPr>
          <p:cNvSpPr txBox="1"/>
          <p:nvPr/>
        </p:nvSpPr>
        <p:spPr>
          <a:xfrm>
            <a:off x="1542523" y="2673230"/>
            <a:ext cx="4697854" cy="369332"/>
          </a:xfrm>
          <a:prstGeom prst="rect">
            <a:avLst/>
          </a:prstGeom>
          <a:noFill/>
        </p:spPr>
        <p:txBody>
          <a:bodyPr wrap="square" rtlCol="0">
            <a:spAutoFit/>
          </a:bodyPr>
          <a:lstStyle/>
          <a:p>
            <a:r>
              <a:rPr lang="en-US" u="sng">
                <a:solidFill>
                  <a:srgbClr val="0070C0"/>
                </a:solidFill>
              </a:rPr>
              <a:t>https://en.wikipedia.org/wiki/Elements_of_art</a:t>
            </a:r>
            <a:endParaRPr lang="en-US">
              <a:sym typeface="Wingdings" panose="05000000000000000000" pitchFamily="2" charset="2"/>
            </a:endParaRPr>
          </a:p>
        </p:txBody>
      </p:sp>
      <p:pic>
        <p:nvPicPr>
          <p:cNvPr id="15" name="Hình ảnh 14" descr="Ảnh có chứa đối tượng&#10;&#10;Mô tả được tạo với mức tin cậy rất cao">
            <a:extLst>
              <a:ext uri="{FF2B5EF4-FFF2-40B4-BE49-F238E27FC236}">
                <a16:creationId xmlns:a16="http://schemas.microsoft.com/office/drawing/2014/main" id="{8BC00B8A-FBC1-493D-A772-24AEBA77D10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677" y="2579786"/>
            <a:ext cx="661682" cy="603785"/>
          </a:xfrm>
          <a:prstGeom prst="rect">
            <a:avLst/>
          </a:prstGeom>
        </p:spPr>
      </p:pic>
      <p:sp>
        <p:nvSpPr>
          <p:cNvPr id="16" name="Hộp Văn bản 15">
            <a:extLst>
              <a:ext uri="{FF2B5EF4-FFF2-40B4-BE49-F238E27FC236}">
                <a16:creationId xmlns:a16="http://schemas.microsoft.com/office/drawing/2014/main" id="{415CAD0D-F5D8-4028-A858-96A230F65652}"/>
              </a:ext>
            </a:extLst>
          </p:cNvPr>
          <p:cNvSpPr txBox="1"/>
          <p:nvPr/>
        </p:nvSpPr>
        <p:spPr>
          <a:xfrm>
            <a:off x="1542523" y="3432358"/>
            <a:ext cx="4697854" cy="369332"/>
          </a:xfrm>
          <a:prstGeom prst="rect">
            <a:avLst/>
          </a:prstGeom>
          <a:noFill/>
        </p:spPr>
        <p:txBody>
          <a:bodyPr wrap="square" rtlCol="0">
            <a:spAutoFit/>
          </a:bodyPr>
          <a:lstStyle/>
          <a:p>
            <a:r>
              <a:rPr lang="en-US" u="sng">
                <a:solidFill>
                  <a:srgbClr val="0070C0"/>
                </a:solidFill>
              </a:rPr>
              <a:t>https://en.wikipedia.org/wiki/Color_model</a:t>
            </a:r>
            <a:endParaRPr lang="en-US">
              <a:sym typeface="Wingdings" panose="05000000000000000000" pitchFamily="2" charset="2"/>
            </a:endParaRPr>
          </a:p>
        </p:txBody>
      </p:sp>
      <p:pic>
        <p:nvPicPr>
          <p:cNvPr id="17" name="Hình ảnh 16" descr="Ảnh có chứa đối tượng&#10;&#10;Mô tả được tạo với mức tin cậy rất cao">
            <a:extLst>
              <a:ext uri="{FF2B5EF4-FFF2-40B4-BE49-F238E27FC236}">
                <a16:creationId xmlns:a16="http://schemas.microsoft.com/office/drawing/2014/main" id="{6651FAEA-4718-45CD-B588-AE3611532F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2677" y="3344578"/>
            <a:ext cx="661682" cy="603785"/>
          </a:xfrm>
          <a:prstGeom prst="rect">
            <a:avLst/>
          </a:prstGeom>
        </p:spPr>
      </p:pic>
      <p:sp>
        <p:nvSpPr>
          <p:cNvPr id="18" name="Hộp Văn bản 17">
            <a:extLst>
              <a:ext uri="{FF2B5EF4-FFF2-40B4-BE49-F238E27FC236}">
                <a16:creationId xmlns:a16="http://schemas.microsoft.com/office/drawing/2014/main" id="{6610A98B-CF90-4EF7-9DAF-5BDA2DBD8D21}"/>
              </a:ext>
            </a:extLst>
          </p:cNvPr>
          <p:cNvSpPr txBox="1"/>
          <p:nvPr/>
        </p:nvSpPr>
        <p:spPr>
          <a:xfrm>
            <a:off x="1542523" y="4210372"/>
            <a:ext cx="9686951" cy="369332"/>
          </a:xfrm>
          <a:prstGeom prst="rect">
            <a:avLst/>
          </a:prstGeom>
          <a:noFill/>
        </p:spPr>
        <p:txBody>
          <a:bodyPr wrap="square" rtlCol="0">
            <a:spAutoFit/>
          </a:bodyPr>
          <a:lstStyle/>
          <a:p>
            <a:r>
              <a:rPr lang="en-US" u="sng">
                <a:solidFill>
                  <a:srgbClr val="0070C0"/>
                </a:solidFill>
              </a:rPr>
              <a:t>https://www.smashingmagazine.com/2010/01/color-theory-for-designers-part-1-the-meaning-of-color/</a:t>
            </a:r>
            <a:endParaRPr lang="en-US">
              <a:sym typeface="Wingdings" panose="05000000000000000000" pitchFamily="2" charset="2"/>
            </a:endParaRPr>
          </a:p>
        </p:txBody>
      </p:sp>
      <p:pic>
        <p:nvPicPr>
          <p:cNvPr id="20" name="Hình ảnh 19">
            <a:extLst>
              <a:ext uri="{FF2B5EF4-FFF2-40B4-BE49-F238E27FC236}">
                <a16:creationId xmlns:a16="http://schemas.microsoft.com/office/drawing/2014/main" id="{14AE55FF-CE51-4B51-B75B-B7E805E6D4F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9372" y="4206813"/>
            <a:ext cx="544987" cy="544987"/>
          </a:xfrm>
          <a:prstGeom prst="rect">
            <a:avLst/>
          </a:prstGeom>
        </p:spPr>
      </p:pic>
      <p:sp>
        <p:nvSpPr>
          <p:cNvPr id="21" name="Hộp Văn bản 20">
            <a:extLst>
              <a:ext uri="{FF2B5EF4-FFF2-40B4-BE49-F238E27FC236}">
                <a16:creationId xmlns:a16="http://schemas.microsoft.com/office/drawing/2014/main" id="{86C0F2E7-AB91-4C25-B21C-8FCC0ABA453C}"/>
              </a:ext>
            </a:extLst>
          </p:cNvPr>
          <p:cNvSpPr txBox="1"/>
          <p:nvPr/>
        </p:nvSpPr>
        <p:spPr>
          <a:xfrm>
            <a:off x="1535068" y="4972089"/>
            <a:ext cx="9686951" cy="369332"/>
          </a:xfrm>
          <a:prstGeom prst="rect">
            <a:avLst/>
          </a:prstGeom>
          <a:noFill/>
        </p:spPr>
        <p:txBody>
          <a:bodyPr wrap="square" rtlCol="0">
            <a:spAutoFit/>
          </a:bodyPr>
          <a:lstStyle/>
          <a:p>
            <a:r>
              <a:rPr lang="en-US" u="sng">
                <a:solidFill>
                  <a:srgbClr val="0070C0"/>
                </a:solidFill>
              </a:rPr>
              <a:t>https://www.slideshare.net/pececitocabezota/colour-1st-eso</a:t>
            </a:r>
            <a:endParaRPr lang="en-US">
              <a:sym typeface="Wingdings" panose="05000000000000000000" pitchFamily="2" charset="2"/>
            </a:endParaRPr>
          </a:p>
        </p:txBody>
      </p:sp>
      <p:pic>
        <p:nvPicPr>
          <p:cNvPr id="25" name="Hình ảnh 24">
            <a:extLst>
              <a:ext uri="{FF2B5EF4-FFF2-40B4-BE49-F238E27FC236}">
                <a16:creationId xmlns:a16="http://schemas.microsoft.com/office/drawing/2014/main" id="{26540239-48C7-4408-8D25-0C884D5D8C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4764" y="4992351"/>
            <a:ext cx="499595" cy="499595"/>
          </a:xfrm>
          <a:prstGeom prst="rect">
            <a:avLst/>
          </a:prstGeom>
        </p:spPr>
      </p:pic>
    </p:spTree>
    <p:custDataLst>
      <p:tags r:id="rId1"/>
    </p:custDataLst>
    <p:extLst>
      <p:ext uri="{BB962C8B-B14F-4D97-AF65-F5344CB8AC3E}">
        <p14:creationId xmlns:p14="http://schemas.microsoft.com/office/powerpoint/2010/main" val="1335360099"/>
      </p:ext>
    </p:extLst>
  </p:cSld>
  <p:clrMapOvr>
    <a:masterClrMapping/>
  </p:clrMapOvr>
  <p:transition spd="slow" advClick="0" advTm="15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par>
                          <p:cTn id="13" fill="hold">
                            <p:stCondLst>
                              <p:cond delay="1500"/>
                            </p:stCondLst>
                            <p:childTnLst>
                              <p:par>
                                <p:cTn id="14" presetID="42"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1000"/>
                                        <p:tgtEl>
                                          <p:spTgt spid="16"/>
                                        </p:tgtEl>
                                      </p:cBhvr>
                                    </p:animEffect>
                                    <p:anim calcmode="lin" valueType="num">
                                      <p:cBhvr>
                                        <p:cTn id="44" dur="1000" fill="hold"/>
                                        <p:tgtEl>
                                          <p:spTgt spid="16"/>
                                        </p:tgtEl>
                                        <p:attrNameLst>
                                          <p:attrName>ppt_x</p:attrName>
                                        </p:attrNameLst>
                                      </p:cBhvr>
                                      <p:tavLst>
                                        <p:tav tm="0">
                                          <p:val>
                                            <p:strVal val="#ppt_x"/>
                                          </p:val>
                                        </p:tav>
                                        <p:tav tm="100000">
                                          <p:val>
                                            <p:strVal val="#ppt_x"/>
                                          </p:val>
                                        </p:tav>
                                      </p:tavLst>
                                    </p:anim>
                                    <p:anim calcmode="lin" valueType="num">
                                      <p:cBhvr>
                                        <p:cTn id="45" dur="1000" fill="hold"/>
                                        <p:tgtEl>
                                          <p:spTgt spid="16"/>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42" presetClass="entr" presetSubtype="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1000"/>
                                        <p:tgtEl>
                                          <p:spTgt spid="18"/>
                                        </p:tgtEl>
                                      </p:cBhvr>
                                    </p:animEffect>
                                    <p:anim calcmode="lin" valueType="num">
                                      <p:cBhvr>
                                        <p:cTn id="55" dur="1000" fill="hold"/>
                                        <p:tgtEl>
                                          <p:spTgt spid="18"/>
                                        </p:tgtEl>
                                        <p:attrNameLst>
                                          <p:attrName>ppt_x</p:attrName>
                                        </p:attrNameLst>
                                      </p:cBhvr>
                                      <p:tavLst>
                                        <p:tav tm="0">
                                          <p:val>
                                            <p:strVal val="#ppt_x"/>
                                          </p:val>
                                        </p:tav>
                                        <p:tav tm="100000">
                                          <p:val>
                                            <p:strVal val="#ppt_x"/>
                                          </p:val>
                                        </p:tav>
                                      </p:tavLst>
                                    </p:anim>
                                    <p:anim calcmode="lin" valueType="num">
                                      <p:cBhvr>
                                        <p:cTn id="56" dur="1000" fill="hold"/>
                                        <p:tgtEl>
                                          <p:spTgt spid="18"/>
                                        </p:tgtEl>
                                        <p:attrNameLst>
                                          <p:attrName>ppt_y</p:attrName>
                                        </p:attrNameLst>
                                      </p:cBhvr>
                                      <p:tavLst>
                                        <p:tav tm="0">
                                          <p:val>
                                            <p:strVal val="#ppt_y+.1"/>
                                          </p:val>
                                        </p:tav>
                                        <p:tav tm="100000">
                                          <p:val>
                                            <p:strVal val="#ppt_y"/>
                                          </p:val>
                                        </p:tav>
                                      </p:tavLst>
                                    </p:anim>
                                  </p:childTnLst>
                                </p:cTn>
                              </p:par>
                            </p:childTnLst>
                          </p:cTn>
                        </p:par>
                        <p:par>
                          <p:cTn id="57" fill="hold">
                            <p:stCondLst>
                              <p:cond delay="5500"/>
                            </p:stCondLst>
                            <p:childTnLst>
                              <p:par>
                                <p:cTn id="58" presetID="42" presetClass="entr" presetSubtype="0" fill="hold" nodeType="after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1000"/>
                                        <p:tgtEl>
                                          <p:spTgt spid="25"/>
                                        </p:tgtEl>
                                      </p:cBhvr>
                                    </p:animEffect>
                                    <p:anim calcmode="lin" valueType="num">
                                      <p:cBhvr>
                                        <p:cTn id="61" dur="1000" fill="hold"/>
                                        <p:tgtEl>
                                          <p:spTgt spid="25"/>
                                        </p:tgtEl>
                                        <p:attrNameLst>
                                          <p:attrName>ppt_x</p:attrName>
                                        </p:attrNameLst>
                                      </p:cBhvr>
                                      <p:tavLst>
                                        <p:tav tm="0">
                                          <p:val>
                                            <p:strVal val="#ppt_x"/>
                                          </p:val>
                                        </p:tav>
                                        <p:tav tm="100000">
                                          <p:val>
                                            <p:strVal val="#ppt_x"/>
                                          </p:val>
                                        </p:tav>
                                      </p:tavLst>
                                    </p:anim>
                                    <p:anim calcmode="lin" valueType="num">
                                      <p:cBhvr>
                                        <p:cTn id="62" dur="1000" fill="hold"/>
                                        <p:tgtEl>
                                          <p:spTgt spid="2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fade">
                                      <p:cBhvr>
                                        <p:cTn id="65" dur="1000"/>
                                        <p:tgtEl>
                                          <p:spTgt spid="21"/>
                                        </p:tgtEl>
                                      </p:cBhvr>
                                    </p:animEffect>
                                    <p:anim calcmode="lin" valueType="num">
                                      <p:cBhvr>
                                        <p:cTn id="66" dur="1000" fill="hold"/>
                                        <p:tgtEl>
                                          <p:spTgt spid="21"/>
                                        </p:tgtEl>
                                        <p:attrNameLst>
                                          <p:attrName>ppt_x</p:attrName>
                                        </p:attrNameLst>
                                      </p:cBhvr>
                                      <p:tavLst>
                                        <p:tav tm="0">
                                          <p:val>
                                            <p:strVal val="#ppt_x"/>
                                          </p:val>
                                        </p:tav>
                                        <p:tav tm="100000">
                                          <p:val>
                                            <p:strVal val="#ppt_x"/>
                                          </p:val>
                                        </p:tav>
                                      </p:tavLst>
                                    </p:anim>
                                    <p:anim calcmode="lin" valueType="num">
                                      <p:cBhvr>
                                        <p:cTn id="6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6" grpId="0"/>
      <p:bldP spid="18"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pic>
        <p:nvPicPr>
          <p:cNvPr id="4" name="Hình ảnh 3" descr="Ảnh có chứa đồ họa véc-tơ&#10;&#10;Mô tả được tạo với mức tin cậy cao">
            <a:extLst>
              <a:ext uri="{FF2B5EF4-FFF2-40B4-BE49-F238E27FC236}">
                <a16:creationId xmlns:a16="http://schemas.microsoft.com/office/drawing/2014/main" id="{D90502C1-2371-437E-A8E6-5190D98267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874" y="1223595"/>
            <a:ext cx="6396678" cy="3643677"/>
          </a:xfrm>
          <a:prstGeom prst="rect">
            <a:avLst/>
          </a:prstGeom>
        </p:spPr>
      </p:pic>
    </p:spTree>
    <p:custDataLst>
      <p:tags r:id="rId1"/>
    </p:custDataLst>
    <p:extLst>
      <p:ext uri="{BB962C8B-B14F-4D97-AF65-F5344CB8AC3E}">
        <p14:creationId xmlns:p14="http://schemas.microsoft.com/office/powerpoint/2010/main" val="6199136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15000">
        <p15:prstTrans prst="pageCurlDouble"/>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58008" y="228600"/>
            <a:ext cx="8199680" cy="6096000"/>
          </a:xfrm>
        </p:spPr>
        <p:txBody>
          <a:bodyPr>
            <a:normAutofit/>
          </a:bodyPr>
          <a:lstStyle/>
          <a:p>
            <a:pPr marL="82296" indent="0">
              <a:buNone/>
            </a:pPr>
            <a:r>
              <a:rPr lang="vi-VN" altLang="ja-JP" sz="3600" b="1" dirty="0">
                <a:latin typeface="Times New Roman" panose="02020603050405020304" pitchFamily="18" charset="0"/>
                <a:cs typeface="Times New Roman" panose="02020603050405020304" pitchFamily="18" charset="0"/>
              </a:rPr>
              <a:t>Ý nghĩa của màu sắc trong thiết kế web</a:t>
            </a:r>
            <a:endParaRPr lang="en-US" altLang="ja-JP" sz="3600" b="1" dirty="0">
              <a:latin typeface="Times New Roman" panose="02020603050405020304" pitchFamily="18" charset="0"/>
              <a:cs typeface="Times New Roman" panose="02020603050405020304" pitchFamily="18" charset="0"/>
            </a:endParaRPr>
          </a:p>
          <a:p>
            <a:pPr marL="82296" indent="0">
              <a:buNone/>
            </a:pPr>
            <a:r>
              <a:rPr lang="vi-VN" altLang="ja-JP" sz="2400" dirty="0">
                <a:latin typeface="Times New Roman" panose="02020603050405020304" pitchFamily="18" charset="0"/>
                <a:cs typeface="Times New Roman" panose="02020603050405020304" pitchFamily="18" charset="0"/>
              </a:rPr>
              <a:t>Màu nóng: là những màu gây cảm giác lôi cuốn, kích thích mạnh vào mắt người xem. Màu nóng gồm các màu đỏ, cam, vàng,…</a:t>
            </a:r>
            <a:endParaRPr lang="en-US" altLang="ja-JP" sz="2400" dirty="0">
              <a:latin typeface="Times New Roman" panose="02020603050405020304" pitchFamily="18" charset="0"/>
              <a:cs typeface="Times New Roman" panose="02020603050405020304" pitchFamily="18" charset="0"/>
            </a:endParaRPr>
          </a:p>
          <a:p>
            <a:pPr marL="82296" indent="0">
              <a:buNone/>
            </a:pPr>
            <a:r>
              <a:rPr lang="vi-VN" altLang="ja-JP" sz="2400" dirty="0">
                <a:latin typeface="Times New Roman" panose="02020603050405020304" pitchFamily="18" charset="0"/>
                <a:cs typeface="Times New Roman" panose="02020603050405020304" pitchFamily="18" charset="0"/>
              </a:rPr>
              <a:t>Màu lạnh: trong thiết kế web là những màu gây cảm giác nhẹ nhàng, thư giãn, tươi tắn giúp tinh thần người xem thấy thoải mái. Màu lạnh bao gồm các màu như xanh trời, tím, xanh lá cây,…</a:t>
            </a:r>
          </a:p>
          <a:p>
            <a:pPr marL="82296" indent="0">
              <a:buNone/>
            </a:pPr>
            <a:endParaRPr lang="vi-VN" altLang="ja-JP" sz="2400" dirty="0">
              <a:latin typeface="Times New Roman" panose="02020603050405020304" pitchFamily="18" charset="0"/>
              <a:cs typeface="Times New Roman" panose="02020603050405020304" pitchFamily="18" charset="0"/>
            </a:endParaRPr>
          </a:p>
          <a:p>
            <a:pPr marL="82296" indent="0">
              <a:buNone/>
            </a:pPr>
            <a:endParaRPr lang="vi-VN" altLang="ja-JP"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88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161D656-07E6-4074-BFC0-0A6C79A8418E}"/>
              </a:ext>
            </a:extLst>
          </p:cNvPr>
          <p:cNvSpPr txBox="1"/>
          <p:nvPr/>
        </p:nvSpPr>
        <p:spPr>
          <a:xfrm>
            <a:off x="653144" y="268647"/>
            <a:ext cx="5875130" cy="6320705"/>
          </a:xfrm>
          <a:prstGeom prst="rect">
            <a:avLst/>
          </a:prstGeom>
          <a:solidFill>
            <a:schemeClr val="accent1">
              <a:lumMod val="20000"/>
              <a:lumOff val="80000"/>
            </a:schemeClr>
          </a:solidFill>
        </p:spPr>
        <p:txBody>
          <a:bodyPr wrap="square" rtlCol="0">
            <a:spAutoFit/>
          </a:bodyPr>
          <a:lstStyle/>
          <a:p>
            <a:endParaRPr lang="en-US"/>
          </a:p>
        </p:txBody>
      </p:sp>
      <p:sp>
        <p:nvSpPr>
          <p:cNvPr id="3" name="Content Placeholder 2"/>
          <p:cNvSpPr>
            <a:spLocks noGrp="1"/>
          </p:cNvSpPr>
          <p:nvPr>
            <p:ph idx="1"/>
          </p:nvPr>
        </p:nvSpPr>
        <p:spPr>
          <a:xfrm>
            <a:off x="877079" y="122068"/>
            <a:ext cx="5875130" cy="6553200"/>
          </a:xfrm>
        </p:spPr>
        <p:txBody>
          <a:bodyPr>
            <a:normAutofit fontScale="92500"/>
          </a:bodyPr>
          <a:lstStyle/>
          <a:p>
            <a:pPr marL="82296" indent="0">
              <a:buNone/>
            </a:pPr>
            <a:r>
              <a:rPr lang="vi-VN" altLang="ja-JP" sz="2400" b="1" dirty="0">
                <a:solidFill>
                  <a:srgbClr val="FF0000"/>
                </a:solidFill>
                <a:latin typeface="Times New Roman" panose="02020603050405020304" pitchFamily="18" charset="0"/>
                <a:cs typeface="Times New Roman" panose="02020603050405020304" pitchFamily="18" charset="0"/>
              </a:rPr>
              <a:t>Màu đỏ</a:t>
            </a:r>
            <a:r>
              <a:rPr lang="vi-VN" altLang="ja-JP" sz="2400" b="1" dirty="0">
                <a:solidFill>
                  <a:schemeClr val="bg1"/>
                </a:solidFill>
                <a:latin typeface="Times New Roman" panose="02020603050405020304" pitchFamily="18" charset="0"/>
                <a:cs typeface="Times New Roman" panose="02020603050405020304" pitchFamily="18" charset="0"/>
              </a:rPr>
              <a:t>:</a:t>
            </a:r>
            <a:r>
              <a:rPr lang="en-US" altLang="ja-JP" sz="2400" b="1" dirty="0">
                <a:solidFill>
                  <a:schemeClr val="bg1"/>
                </a:solidFill>
                <a:latin typeface="Times New Roman" panose="02020603050405020304" pitchFamily="18" charset="0"/>
                <a:cs typeface="Times New Roman" panose="02020603050405020304" pitchFamily="18" charset="0"/>
              </a:rPr>
              <a:t> </a:t>
            </a:r>
            <a:r>
              <a:rPr lang="en-US" altLang="ja-JP" sz="2400" dirty="0">
                <a:solidFill>
                  <a:schemeClr val="bg1"/>
                </a:solidFill>
                <a:latin typeface="Times New Roman" panose="02020603050405020304" pitchFamily="18" charset="0"/>
                <a:cs typeface="Times New Roman" panose="02020603050405020304" pitchFamily="18" charset="0"/>
              </a:rPr>
              <a:t>đ</a:t>
            </a:r>
            <a:r>
              <a:rPr lang="vi-VN" altLang="ja-JP" sz="2400" dirty="0">
                <a:solidFill>
                  <a:schemeClr val="bg1"/>
                </a:solidFill>
                <a:latin typeface="Times New Roman" panose="02020603050405020304" pitchFamily="18" charset="0"/>
                <a:cs typeface="Times New Roman" panose="02020603050405020304" pitchFamily="18" charset="0"/>
              </a:rPr>
              <a:t>ây là màu được xem là làm tăng nhịp đập của tim và tạo ra khả năng thúc đấy. Tiếp xúc với màu đỏ khiến người ta năng nổ, mạnh mẽ, dễ bị kích thích.</a:t>
            </a:r>
            <a:endParaRPr lang="en-US" altLang="ja-JP" sz="2400" dirty="0">
              <a:solidFill>
                <a:schemeClr val="bg1"/>
              </a:solidFill>
              <a:latin typeface="Times New Roman" panose="02020603050405020304" pitchFamily="18" charset="0"/>
              <a:cs typeface="Times New Roman" panose="02020603050405020304" pitchFamily="18" charset="0"/>
            </a:endParaRPr>
          </a:p>
          <a:p>
            <a:r>
              <a:rPr lang="vi-VN" altLang="ja-JP" sz="2400" dirty="0">
                <a:solidFill>
                  <a:schemeClr val="bg1"/>
                </a:solidFill>
                <a:latin typeface="Times New Roman" panose="02020603050405020304" pitchFamily="18" charset="0"/>
                <a:cs typeface="Times New Roman" panose="02020603050405020304" pitchFamily="18" charset="0"/>
              </a:rPr>
              <a:t> Chọn màu đỏ dễ gây cho người ta một sự đáp ứng say mê, dù không phải khi nào sự đáp ứng này cũng theo hướng thuận lợi, thường được thấy trong các khu bán hàng giảm giá</a:t>
            </a:r>
            <a:r>
              <a:rPr lang="en-US" altLang="ja-JP" sz="2400" dirty="0">
                <a:solidFill>
                  <a:schemeClr val="bg1"/>
                </a:solidFill>
                <a:latin typeface="Times New Roman" panose="02020603050405020304" pitchFamily="18" charset="0"/>
                <a:cs typeface="Times New Roman" panose="02020603050405020304" pitchFamily="18" charset="0"/>
              </a:rPr>
              <a:t>.</a:t>
            </a:r>
          </a:p>
          <a:p>
            <a:r>
              <a:rPr lang="en-US" altLang="ja-JP" sz="2400" dirty="0" err="1">
                <a:solidFill>
                  <a:schemeClr val="bg1"/>
                </a:solidFill>
                <a:latin typeface="Times New Roman" panose="02020603050405020304" pitchFamily="18" charset="0"/>
                <a:cs typeface="Times New Roman" panose="02020603050405020304" pitchFamily="18" charset="0"/>
              </a:rPr>
              <a:t>Màu</a:t>
            </a:r>
            <a:r>
              <a:rPr lang="en-US" altLang="ja-JP" sz="2400" dirty="0">
                <a:solidFill>
                  <a:schemeClr val="bg1"/>
                </a:solidFill>
                <a:latin typeface="Times New Roman" panose="02020603050405020304" pitchFamily="18" charset="0"/>
                <a:cs typeface="Times New Roman" panose="02020603050405020304" pitchFamily="18" charset="0"/>
              </a:rPr>
              <a:t> </a:t>
            </a:r>
            <a:r>
              <a:rPr lang="en-US" altLang="ja-JP" sz="2400" dirty="0" err="1">
                <a:solidFill>
                  <a:schemeClr val="bg1"/>
                </a:solidFill>
                <a:latin typeface="Times New Roman" panose="02020603050405020304" pitchFamily="18" charset="0"/>
                <a:cs typeface="Times New Roman" panose="02020603050405020304" pitchFamily="18" charset="0"/>
              </a:rPr>
              <a:t>đỏ</a:t>
            </a:r>
            <a:r>
              <a:rPr lang="en-US" altLang="ja-JP" sz="2400" dirty="0">
                <a:solidFill>
                  <a:schemeClr val="bg1"/>
                </a:solidFill>
                <a:latin typeface="Times New Roman" panose="02020603050405020304" pitchFamily="18" charset="0"/>
                <a:cs typeface="Times New Roman" panose="02020603050405020304" pitchFamily="18" charset="0"/>
              </a:rPr>
              <a:t> </a:t>
            </a:r>
            <a:r>
              <a:rPr lang="en-US" altLang="ja-JP" sz="2400" dirty="0" err="1">
                <a:solidFill>
                  <a:schemeClr val="bg1"/>
                </a:solidFill>
                <a:latin typeface="Times New Roman" panose="02020603050405020304" pitchFamily="18" charset="0"/>
                <a:cs typeface="Times New Roman" panose="02020603050405020304" pitchFamily="18" charset="0"/>
              </a:rPr>
              <a:t>còn</a:t>
            </a:r>
            <a:r>
              <a:rPr lang="en-US" altLang="ja-JP" sz="2400" dirty="0">
                <a:solidFill>
                  <a:schemeClr val="bg1"/>
                </a:solidFill>
                <a:latin typeface="Times New Roman" panose="02020603050405020304" pitchFamily="18" charset="0"/>
                <a:cs typeface="Times New Roman" panose="02020603050405020304" pitchFamily="18" charset="0"/>
              </a:rPr>
              <a:t> </a:t>
            </a:r>
            <a:r>
              <a:rPr lang="vi-VN" altLang="ja-JP" sz="2400" dirty="0">
                <a:solidFill>
                  <a:schemeClr val="bg1"/>
                </a:solidFill>
                <a:latin typeface="Times New Roman" panose="02020603050405020304" pitchFamily="18" charset="0"/>
                <a:cs typeface="Times New Roman" panose="02020603050405020304" pitchFamily="18" charset="0"/>
              </a:rPr>
              <a:t>được sử dụng nhiều trong lĩnh vực ẩm thực, thường thấy trên các thiết kế web giới thiệu cửa hàng ăn, đặc biệt là phương Tây. Vì màu đỏ kích thích tuyến yên, gây cảm giác thèm ăn hơn khi một người nhìn vào món ăn, kể cả chỉ là hình ảnh.</a:t>
            </a:r>
            <a:br>
              <a:rPr lang="en-US" altLang="ja-JP" sz="2600" dirty="0">
                <a:solidFill>
                  <a:schemeClr val="bg1"/>
                </a:solidFill>
                <a:latin typeface="Times New Roman" panose="02020603050405020304" pitchFamily="18" charset="0"/>
                <a:cs typeface="Times New Roman" panose="02020603050405020304" pitchFamily="18" charset="0"/>
              </a:rPr>
            </a:b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7171" name="Picture 3" descr="C:\Users\hungkiri\Pictures\Saved Pictures\thiet-ke-website-ban-hang-y-nghia-mau-d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8790" y="122068"/>
            <a:ext cx="3789268" cy="29287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hungkiri\Pictures\Saved Pictures\1(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790" y="3429000"/>
            <a:ext cx="3789268" cy="292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70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171"/>
                                        </p:tgtEl>
                                        <p:attrNameLst>
                                          <p:attrName>style.visibility</p:attrName>
                                        </p:attrNameLst>
                                      </p:cBhvr>
                                      <p:to>
                                        <p:strVal val="visible"/>
                                      </p:to>
                                    </p:set>
                                    <p:animEffect transition="in" filter="barn(inVertical)">
                                      <p:cBhvr>
                                        <p:cTn id="22" dur="500"/>
                                        <p:tgtEl>
                                          <p:spTgt spid="717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animEffect transition="in" filter="barn(inVertical)">
                                      <p:cBhvr>
                                        <p:cTn id="27" dur="500"/>
                                        <p:tgtEl>
                                          <p:spTgt spid="7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E8B0251A-66DF-4357-93ED-50B410DD0D88}"/>
              </a:ext>
            </a:extLst>
          </p:cNvPr>
          <p:cNvSpPr txBox="1"/>
          <p:nvPr/>
        </p:nvSpPr>
        <p:spPr>
          <a:xfrm>
            <a:off x="839755" y="1866122"/>
            <a:ext cx="5550159" cy="3303037"/>
          </a:xfrm>
          <a:prstGeom prst="rect">
            <a:avLst/>
          </a:prstGeom>
          <a:solidFill>
            <a:schemeClr val="accent2">
              <a:lumMod val="20000"/>
              <a:lumOff val="80000"/>
            </a:schemeClr>
          </a:solidFill>
        </p:spPr>
        <p:txBody>
          <a:bodyPr wrap="square" rtlCol="0">
            <a:spAutoFit/>
          </a:bodyPr>
          <a:lstStyle/>
          <a:p>
            <a:endParaRPr lang="en-US"/>
          </a:p>
        </p:txBody>
      </p:sp>
      <p:sp>
        <p:nvSpPr>
          <p:cNvPr id="3" name="Content Placeholder 2"/>
          <p:cNvSpPr>
            <a:spLocks noGrp="1"/>
          </p:cNvSpPr>
          <p:nvPr>
            <p:ph idx="1"/>
          </p:nvPr>
        </p:nvSpPr>
        <p:spPr>
          <a:xfrm>
            <a:off x="578498" y="228600"/>
            <a:ext cx="5811416" cy="6629400"/>
          </a:xfrm>
        </p:spPr>
        <p:txBody>
          <a:bodyPr>
            <a:normAutofit/>
          </a:bodyPr>
          <a:lstStyle/>
          <a:p>
            <a:r>
              <a:rPr lang="vi-VN" altLang="ja-JP" sz="2600" b="1" dirty="0">
                <a:solidFill>
                  <a:schemeClr val="accent2"/>
                </a:solidFill>
                <a:latin typeface="Times New Roman" panose="02020603050405020304" pitchFamily="18" charset="0"/>
                <a:cs typeface="Times New Roman" panose="02020603050405020304" pitchFamily="18" charset="0"/>
              </a:rPr>
              <a:t>Màu xanh da trời</a:t>
            </a:r>
            <a:r>
              <a:rPr lang="vi-VN" altLang="ja-JP" sz="2600" b="1" dirty="0">
                <a:solidFill>
                  <a:schemeClr val="bg1"/>
                </a:solidFill>
                <a:latin typeface="Times New Roman" panose="02020603050405020304" pitchFamily="18" charset="0"/>
                <a:cs typeface="Times New Roman" panose="02020603050405020304" pitchFamily="18" charset="0"/>
              </a:rPr>
              <a:t>:</a:t>
            </a:r>
            <a:r>
              <a:rPr lang="en-US" altLang="ja-JP" sz="2600" dirty="0">
                <a:solidFill>
                  <a:schemeClr val="bg1"/>
                </a:solidFill>
                <a:latin typeface="Times New Roman" panose="02020603050405020304" pitchFamily="18" charset="0"/>
                <a:cs typeface="Times New Roman" panose="02020603050405020304" pitchFamily="18" charset="0"/>
              </a:rPr>
              <a:t> </a:t>
            </a:r>
            <a:r>
              <a:rPr lang="vi-VN" altLang="ja-JP" sz="2600" dirty="0">
                <a:solidFill>
                  <a:schemeClr val="bg1"/>
                </a:solidFill>
                <a:latin typeface="Times New Roman" panose="02020603050405020304" pitchFamily="18" charset="0"/>
                <a:cs typeface="Times New Roman" panose="02020603050405020304" pitchFamily="18" charset="0"/>
              </a:rPr>
              <a:t>mang đến cảm nhận về sự tin tưởng và tính bảo đảm</a:t>
            </a:r>
            <a:r>
              <a:rPr lang="en-US" altLang="ja-JP" sz="2600" dirty="0">
                <a:solidFill>
                  <a:schemeClr val="bg1"/>
                </a:solidFill>
                <a:latin typeface="Times New Roman" panose="02020603050405020304" pitchFamily="18" charset="0"/>
                <a:cs typeface="Times New Roman" panose="02020603050405020304" pitchFamily="18" charset="0"/>
              </a:rPr>
              <a:t>,</a:t>
            </a:r>
            <a:r>
              <a:rPr lang="vi-VN" altLang="ja-JP" sz="2600" dirty="0">
                <a:solidFill>
                  <a:schemeClr val="bg1"/>
                </a:solidFill>
                <a:latin typeface="Times New Roman" panose="02020603050405020304" pitchFamily="18" charset="0"/>
                <a:cs typeface="Times New Roman" panose="02020603050405020304" pitchFamily="18" charset="0"/>
              </a:rPr>
              <a:t> khiến chúng ta liên tưởng đến trời và biển, hai hình ảnh tạo cảm giác thanh bình và truyền </a:t>
            </a:r>
            <a:r>
              <a:rPr lang="en-US" altLang="ja-JP" sz="2600" dirty="0" err="1">
                <a:solidFill>
                  <a:schemeClr val="bg1"/>
                </a:solidFill>
                <a:latin typeface="Times New Roman" panose="02020603050405020304" pitchFamily="18" charset="0"/>
                <a:cs typeface="Times New Roman" panose="02020603050405020304" pitchFamily="18" charset="0"/>
              </a:rPr>
              <a:t>đi</a:t>
            </a:r>
            <a:r>
              <a:rPr lang="en-US" altLang="ja-JP" sz="2600" dirty="0">
                <a:solidFill>
                  <a:schemeClr val="bg1"/>
                </a:solidFill>
                <a:latin typeface="Times New Roman" panose="02020603050405020304" pitchFamily="18" charset="0"/>
                <a:cs typeface="Times New Roman" panose="02020603050405020304" pitchFamily="18" charset="0"/>
              </a:rPr>
              <a:t> </a:t>
            </a:r>
            <a:r>
              <a:rPr lang="vi-VN" altLang="ja-JP" sz="2600" dirty="0">
                <a:solidFill>
                  <a:schemeClr val="bg1"/>
                </a:solidFill>
                <a:latin typeface="Times New Roman" panose="02020603050405020304" pitchFamily="18" charset="0"/>
                <a:cs typeface="Times New Roman" panose="02020603050405020304" pitchFamily="18" charset="0"/>
              </a:rPr>
              <a:t>sự tin cậy. Màu này thường được sử dụng để thiết kế website thương mại điện tử cho ngân hàng hay doanh nghiệp</a:t>
            </a:r>
            <a:r>
              <a:rPr lang="en-US" altLang="ja-JP" sz="2600" dirty="0">
                <a:solidFill>
                  <a:schemeClr val="bg1"/>
                </a:solidFill>
                <a:latin typeface="Times New Roman" panose="02020603050405020304" pitchFamily="18" charset="0"/>
                <a:cs typeface="Times New Roman" panose="02020603050405020304" pitchFamily="18" charset="0"/>
              </a:rPr>
              <a:t>.</a:t>
            </a:r>
          </a:p>
        </p:txBody>
      </p:sp>
      <p:pic>
        <p:nvPicPr>
          <p:cNvPr id="4098" name="Picture 2" descr="C:\Users\hungkiri\Pictures\Saved Pictures\Book-web-VN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1518" y="3352800"/>
            <a:ext cx="3861786" cy="285236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hungkiri\Pictures\Saved Pictures\website-du-lich-xanh-duo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518" y="280386"/>
            <a:ext cx="3861786" cy="2852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53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099"/>
                                        </p:tgtEl>
                                        <p:attrNameLst>
                                          <p:attrName>style.visibility</p:attrName>
                                        </p:attrNameLst>
                                      </p:cBhvr>
                                      <p:to>
                                        <p:strVal val="visible"/>
                                      </p:to>
                                    </p:set>
                                    <p:animEffect transition="in" filter="barn(inVertical)">
                                      <p:cBhvr>
                                        <p:cTn id="12" dur="500"/>
                                        <p:tgtEl>
                                          <p:spTgt spid="409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Effect transition="in" filter="barn(inVertical)">
                                      <p:cBhvr>
                                        <p:cTn id="1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ộp Văn bản 1">
            <a:extLst>
              <a:ext uri="{FF2B5EF4-FFF2-40B4-BE49-F238E27FC236}">
                <a16:creationId xmlns:a16="http://schemas.microsoft.com/office/drawing/2014/main" id="{5C070D11-CE1D-4045-9E3A-8A28D6A7DD8A}"/>
              </a:ext>
            </a:extLst>
          </p:cNvPr>
          <p:cNvSpPr txBox="1"/>
          <p:nvPr/>
        </p:nvSpPr>
        <p:spPr>
          <a:xfrm>
            <a:off x="1200294" y="170881"/>
            <a:ext cx="5733906" cy="3189604"/>
          </a:xfrm>
          <a:prstGeom prst="rect">
            <a:avLst/>
          </a:prstGeom>
          <a:solidFill>
            <a:schemeClr val="accent3">
              <a:lumMod val="20000"/>
              <a:lumOff val="80000"/>
            </a:schemeClr>
          </a:solidFill>
        </p:spPr>
        <p:txBody>
          <a:bodyPr wrap="square" rtlCol="0">
            <a:spAutoFit/>
          </a:bodyPr>
          <a:lstStyle/>
          <a:p>
            <a:endParaRPr lang="en-US"/>
          </a:p>
        </p:txBody>
      </p:sp>
      <p:sp>
        <p:nvSpPr>
          <p:cNvPr id="3" name="Content Placeholder 2"/>
          <p:cNvSpPr>
            <a:spLocks noGrp="1"/>
          </p:cNvSpPr>
          <p:nvPr>
            <p:ph idx="1"/>
          </p:nvPr>
        </p:nvSpPr>
        <p:spPr>
          <a:xfrm>
            <a:off x="1069665" y="132094"/>
            <a:ext cx="5995163" cy="3755254"/>
          </a:xfrm>
          <a:noFill/>
        </p:spPr>
        <p:txBody>
          <a:bodyPr>
            <a:normAutofit/>
          </a:bodyPr>
          <a:lstStyle/>
          <a:p>
            <a:r>
              <a:rPr lang="vi-VN" altLang="ja-JP" sz="2400" b="1" dirty="0">
                <a:solidFill>
                  <a:schemeClr val="accent3"/>
                </a:solidFill>
                <a:latin typeface="Times New Roman" panose="02020603050405020304" pitchFamily="18" charset="0"/>
                <a:cs typeface="Times New Roman" panose="02020603050405020304" pitchFamily="18" charset="0"/>
              </a:rPr>
              <a:t>Màu xanh lá cây</a:t>
            </a:r>
            <a:r>
              <a:rPr lang="vi-VN" altLang="ja-JP" sz="2400" b="1" dirty="0">
                <a:solidFill>
                  <a:schemeClr val="bg1"/>
                </a:solidFill>
                <a:latin typeface="Times New Roman" panose="02020603050405020304" pitchFamily="18" charset="0"/>
                <a:cs typeface="Times New Roman" panose="02020603050405020304" pitchFamily="18" charset="0"/>
              </a:rPr>
              <a:t>: </a:t>
            </a:r>
            <a:r>
              <a:rPr lang="vi-VN" altLang="ja-JP" sz="2400" dirty="0">
                <a:solidFill>
                  <a:schemeClr val="bg1"/>
                </a:solidFill>
                <a:latin typeface="Times New Roman" panose="02020603050405020304" pitchFamily="18" charset="0"/>
                <a:cs typeface="Times New Roman" panose="02020603050405020304" pitchFamily="18" charset="0"/>
              </a:rPr>
              <a:t>Màu xanh lá cây- màu tượng trưng cho thiên nhiên, bao hàm ý nghĩa sức khỏe, tươi mát và êm đềm.Nhưng với những gam màu đậm nhạt khác nhau cũng tạo nên cảm giác khác nhau. Chẳng hạn như màu xanh lá cây đậm biểu trưng cho sự giàu có và thanh thế, còn màu xanh lá cây nhạt thể hiện sự êm đềm</a:t>
            </a:r>
            <a:r>
              <a:rPr lang="vi-VN" altLang="ja-JP" sz="2600" dirty="0">
                <a:solidFill>
                  <a:schemeClr val="bg1"/>
                </a:solidFill>
                <a:latin typeface="Times New Roman" panose="02020603050405020304" pitchFamily="18" charset="0"/>
                <a:cs typeface="Times New Roman" panose="02020603050405020304" pitchFamily="18" charset="0"/>
              </a:rPr>
              <a:t>.</a:t>
            </a:r>
            <a:endParaRPr lang="ja-JP" altLang="en-US" sz="2600" dirty="0">
              <a:solidFill>
                <a:schemeClr val="bg1"/>
              </a:solidFill>
              <a:latin typeface="Times New Roman" panose="02020603050405020304" pitchFamily="18" charset="0"/>
              <a:cs typeface="Times New Roman" panose="02020603050405020304" pitchFamily="18" charset="0"/>
            </a:endParaRPr>
          </a:p>
          <a:p>
            <a:endParaRPr kumimoji="1" lang="ja-JP" altLang="en-US" dirty="0"/>
          </a:p>
        </p:txBody>
      </p:sp>
      <p:pic>
        <p:nvPicPr>
          <p:cNvPr id="5122" name="Picture 2" descr="C:\Users\hungkiri\Pictures\Saved Pictures\thiet-ke-xan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657600"/>
            <a:ext cx="3962400" cy="301493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hungkiri\Pictures\Saved Pictures\NH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126" y="169416"/>
            <a:ext cx="3374283" cy="6536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76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barn(inVertical)">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barn(inVertical)">
                                      <p:cBhvr>
                                        <p:cTn id="17"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703628" y="318506"/>
            <a:ext cx="2753125" cy="646331"/>
          </a:xfrm>
          <a:prstGeom prst="rect">
            <a:avLst/>
          </a:prstGeom>
          <a:noFill/>
        </p:spPr>
        <p:txBody>
          <a:bodyPr wrap="none" lIns="91440" tIns="45720" rIns="91440" bIns="45720">
            <a:spAutoFit/>
          </a:bodyPr>
          <a:lstStyle/>
          <a:p>
            <a:pPr algn="ctr">
              <a:spcAft>
                <a:spcPts val="1200"/>
              </a:spcAft>
            </a:pPr>
            <a:r>
              <a:rPr lang="en-US" sz="3600" spc="600">
                <a:ln w="0"/>
                <a:latin typeface="UTM Aircona" panose="02040603050506020204" pitchFamily="18" charset="0"/>
              </a:rPr>
              <a:t>What for?</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30358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Hình ảnh 8">
            <a:extLst>
              <a:ext uri="{FF2B5EF4-FFF2-40B4-BE49-F238E27FC236}">
                <a16:creationId xmlns:a16="http://schemas.microsoft.com/office/drawing/2014/main" id="{9F90AAED-0E91-4E15-88FB-AE888F728F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1557" y="2545460"/>
            <a:ext cx="4325299" cy="3117235"/>
          </a:xfrm>
          <a:prstGeom prst="rect">
            <a:avLst/>
          </a:prstGeom>
        </p:spPr>
      </p:pic>
      <p:pic>
        <p:nvPicPr>
          <p:cNvPr id="12" name="Hình ảnh 11" descr="Ảnh có chứa văn bản&#10;&#10;Mô tả được tạo với mức tin cậy cao">
            <a:extLst>
              <a:ext uri="{FF2B5EF4-FFF2-40B4-BE49-F238E27FC236}">
                <a16:creationId xmlns:a16="http://schemas.microsoft.com/office/drawing/2014/main" id="{627AB82E-54BD-43A5-9D28-3294AA088E5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39487" y="853037"/>
            <a:ext cx="2641631" cy="2443509"/>
          </a:xfrm>
          <a:prstGeom prst="rect">
            <a:avLst/>
          </a:prstGeom>
        </p:spPr>
      </p:pic>
    </p:spTree>
    <p:custDataLst>
      <p:tags r:id="rId1"/>
    </p:custDataLst>
    <p:extLst>
      <p:ext uri="{BB962C8B-B14F-4D97-AF65-F5344CB8AC3E}">
        <p14:creationId xmlns:p14="http://schemas.microsoft.com/office/powerpoint/2010/main" val="3883144837"/>
      </p:ext>
    </p:extLst>
  </p:cSld>
  <p:clrMapOvr>
    <a:masterClrMapping/>
  </p:clrMapOvr>
  <mc:AlternateContent xmlns:mc="http://schemas.openxmlformats.org/markup-compatibility/2006" xmlns:p14="http://schemas.microsoft.com/office/powerpoint/2010/main">
    <mc:Choice Requires="p14">
      <p:transition spd="slow" p14:dur="1400" advTm="15000">
        <p14:ripple/>
      </p:transition>
    </mc:Choice>
    <mc:Fallback xmlns="">
      <p:transition spd="slow" advTm="1500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304800"/>
            <a:ext cx="7598229" cy="6180826"/>
          </a:xfrm>
          <a:solidFill>
            <a:schemeClr val="accent4">
              <a:lumMod val="20000"/>
              <a:lumOff val="80000"/>
            </a:schemeClr>
          </a:solidFill>
        </p:spPr>
        <p:txBody>
          <a:bodyPr>
            <a:normAutofit/>
          </a:bodyPr>
          <a:lstStyle/>
          <a:p>
            <a:pPr marL="82296" indent="0">
              <a:buNone/>
            </a:pPr>
            <a:r>
              <a:rPr lang="vi-VN" altLang="ja-JP" sz="2600" b="1" dirty="0">
                <a:solidFill>
                  <a:schemeClr val="accent4"/>
                </a:solidFill>
                <a:latin typeface="Times New Roman" panose="02020603050405020304" pitchFamily="18" charset="0"/>
                <a:cs typeface="Times New Roman" panose="02020603050405020304" pitchFamily="18" charset="0"/>
              </a:rPr>
              <a:t>Màu da cam</a:t>
            </a:r>
            <a:r>
              <a:rPr lang="vi-VN" altLang="ja-JP" sz="2600" b="1" dirty="0">
                <a:solidFill>
                  <a:schemeClr val="bg1"/>
                </a:solidFill>
                <a:latin typeface="Times New Roman" panose="02020603050405020304" pitchFamily="18" charset="0"/>
                <a:cs typeface="Times New Roman" panose="02020603050405020304" pitchFamily="18" charset="0"/>
              </a:rPr>
              <a:t>: </a:t>
            </a:r>
            <a:r>
              <a:rPr lang="vi-VN" altLang="ja-JP" sz="2600" dirty="0">
                <a:solidFill>
                  <a:schemeClr val="bg1"/>
                </a:solidFill>
                <a:latin typeface="Times New Roman" panose="02020603050405020304" pitchFamily="18" charset="0"/>
                <a:cs typeface="Times New Roman" panose="02020603050405020304" pitchFamily="18" charset="0"/>
              </a:rPr>
              <a:t>Nghĩ đến màu cam giúp người ta cảm nhận vui vẻ, cởi mở và sức sống.Nghiên cứu cho thấy màu cam nhạt hấp dẫn với loại hàng hóa dành cho thị trường cấp cao, thích hợp cho dịch vụ y tế, khách sạn và các viện chăm sóc sắc đẹp dành cho phái </a:t>
            </a:r>
            <a:r>
              <a:rPr lang="vi-VN" altLang="ja-JP" sz="2600">
                <a:solidFill>
                  <a:schemeClr val="bg1"/>
                </a:solidFill>
                <a:latin typeface="Times New Roman" panose="02020603050405020304" pitchFamily="18" charset="0"/>
                <a:cs typeface="Times New Roman" panose="02020603050405020304" pitchFamily="18" charset="0"/>
              </a:rPr>
              <a:t>nữ.</a:t>
            </a:r>
            <a:endParaRPr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en-US" altLang="ja-JP" sz="2600">
              <a:solidFill>
                <a:schemeClr val="bg1"/>
              </a:solidFill>
              <a:latin typeface="Times New Roman" panose="02020603050405020304" pitchFamily="18" charset="0"/>
              <a:cs typeface="Times New Roman" panose="02020603050405020304" pitchFamily="18" charset="0"/>
            </a:endParaRPr>
          </a:p>
          <a:p>
            <a:pPr marL="82296" indent="0">
              <a:buNone/>
            </a:pP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6149" name="Picture 5" descr="C:\Users\hungkiri\Pictures\Saved Pictures\Orange-in-Web-Design-tap-chi-dep-la-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3215" y="2599426"/>
            <a:ext cx="6705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662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149"/>
                                        </p:tgtEl>
                                        <p:attrNameLst>
                                          <p:attrName>style.visibility</p:attrName>
                                        </p:attrNameLst>
                                      </p:cBhvr>
                                      <p:to>
                                        <p:strVal val="visible"/>
                                      </p:to>
                                    </p:set>
                                    <p:animEffect transition="in" filter="barn(inVertical)">
                                      <p:cBhvr>
                                        <p:cTn id="17" dur="500"/>
                                        <p:tgtEl>
                                          <p:spTgt spid="6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67000" y="657809"/>
            <a:ext cx="7790688" cy="1371600"/>
          </a:xfrm>
          <a:solidFill>
            <a:schemeClr val="accent1">
              <a:lumMod val="20000"/>
              <a:lumOff val="80000"/>
            </a:schemeClr>
          </a:solidFill>
        </p:spPr>
        <p:txBody>
          <a:bodyPr>
            <a:normAutofit lnSpcReduction="10000"/>
          </a:bodyPr>
          <a:lstStyle/>
          <a:p>
            <a:pPr marL="82296" indent="0">
              <a:buNone/>
            </a:pPr>
            <a:r>
              <a:rPr lang="vi-VN" altLang="ja-JP" sz="2600" b="1" dirty="0">
                <a:solidFill>
                  <a:schemeClr val="accent1">
                    <a:lumMod val="75000"/>
                  </a:schemeClr>
                </a:solidFill>
                <a:latin typeface="Times New Roman" panose="02020603050405020304" pitchFamily="18" charset="0"/>
                <a:cs typeface="Times New Roman" panose="02020603050405020304" pitchFamily="18" charset="0"/>
              </a:rPr>
              <a:t>Màu hồng</a:t>
            </a:r>
            <a:r>
              <a:rPr lang="vi-VN" altLang="ja-JP" sz="2600" b="1" dirty="0">
                <a:solidFill>
                  <a:schemeClr val="bg1"/>
                </a:solidFill>
                <a:latin typeface="Times New Roman" panose="02020603050405020304" pitchFamily="18" charset="0"/>
                <a:cs typeface="Times New Roman" panose="02020603050405020304" pitchFamily="18" charset="0"/>
              </a:rPr>
              <a:t>:</a:t>
            </a:r>
            <a:r>
              <a:rPr lang="vi-VN" altLang="ja-JP" sz="2600" dirty="0">
                <a:solidFill>
                  <a:schemeClr val="bg1"/>
                </a:solidFill>
                <a:latin typeface="Times New Roman" panose="02020603050405020304" pitchFamily="18" charset="0"/>
                <a:cs typeface="Times New Roman" panose="02020603050405020304" pitchFamily="18" charset="0"/>
              </a:rPr>
              <a:t> màu tượng trưng cho sự lãng mạn, điệu đà, màu của sự mền mại, ngọt ngào. Vì thế đây là màu thích hợp tiếp thị sản phẩm cho phụ nữ và bé gái.</a:t>
            </a: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C:\Users\hungkiri\Pictures\Saved Pictures\demo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61119"/>
            <a:ext cx="3944559" cy="373380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hungkiri\Pictures\Saved Pictures\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1" y="2261118"/>
            <a:ext cx="3810000" cy="373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1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barn(inVertical)">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barn(inVertical)">
                                      <p:cBhvr>
                                        <p:cTn id="17" dur="500"/>
                                        <p:tgtEl>
                                          <p:spTgt spid="307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075"/>
                                        </p:tgtEl>
                                        <p:attrNameLst>
                                          <p:attrName>style.visibility</p:attrName>
                                        </p:attrNameLst>
                                      </p:cBhvr>
                                      <p:to>
                                        <p:strVal val="visible"/>
                                      </p:to>
                                    </p:set>
                                    <p:animEffect transition="in" filter="barn(inVertical)">
                                      <p:cBhvr>
                                        <p:cTn id="2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0384" y="1497323"/>
            <a:ext cx="5455298" cy="3365241"/>
          </a:xfrm>
          <a:solidFill>
            <a:schemeClr val="accent5">
              <a:lumMod val="20000"/>
              <a:lumOff val="80000"/>
            </a:schemeClr>
          </a:solidFill>
        </p:spPr>
        <p:txBody>
          <a:bodyPr>
            <a:normAutofit fontScale="92500"/>
          </a:bodyPr>
          <a:lstStyle/>
          <a:p>
            <a:pPr marL="82296" indent="0">
              <a:buNone/>
            </a:pPr>
            <a:r>
              <a:rPr lang="vi-VN" altLang="ja-JP" sz="2600" b="1" dirty="0">
                <a:solidFill>
                  <a:schemeClr val="accent5"/>
                </a:solidFill>
                <a:latin typeface="Times New Roman" panose="02020603050405020304" pitchFamily="18" charset="0"/>
                <a:cs typeface="Times New Roman" panose="02020603050405020304" pitchFamily="18" charset="0"/>
              </a:rPr>
              <a:t>Màu tím: </a:t>
            </a:r>
            <a:r>
              <a:rPr lang="vi-VN" altLang="ja-JP" sz="2600" dirty="0">
                <a:solidFill>
                  <a:schemeClr val="bg1"/>
                </a:solidFill>
                <a:latin typeface="Times New Roman" panose="02020603050405020304" pitchFamily="18" charset="0"/>
                <a:cs typeface="Times New Roman" panose="02020603050405020304" pitchFamily="18" charset="0"/>
              </a:rPr>
              <a:t>Màu tím rất thích hợp để chọn làm thương hiệu cho những sản phẩm thuộc loại mang tính sáng tạo. Màu</a:t>
            </a:r>
            <a:r>
              <a:rPr lang="en-US" altLang="ja-JP" sz="2600" dirty="0">
                <a:solidFill>
                  <a:schemeClr val="bg1"/>
                </a:solidFill>
                <a:latin typeface="Times New Roman" panose="02020603050405020304" pitchFamily="18" charset="0"/>
                <a:cs typeface="Times New Roman" panose="02020603050405020304" pitchFamily="18" charset="0"/>
              </a:rPr>
              <a:t> </a:t>
            </a:r>
            <a:r>
              <a:rPr lang="en-US" altLang="ja-JP" sz="2600" dirty="0" err="1">
                <a:solidFill>
                  <a:schemeClr val="bg1"/>
                </a:solidFill>
                <a:latin typeface="Times New Roman" panose="02020603050405020304" pitchFamily="18" charset="0"/>
                <a:cs typeface="Times New Roman" panose="02020603050405020304" pitchFamily="18" charset="0"/>
              </a:rPr>
              <a:t>tím</a:t>
            </a:r>
            <a:r>
              <a:rPr lang="vi-VN" altLang="ja-JP" sz="2600" dirty="0">
                <a:solidFill>
                  <a:schemeClr val="bg1"/>
                </a:solidFill>
                <a:latin typeface="Times New Roman" panose="02020603050405020304" pitchFamily="18" charset="0"/>
                <a:cs typeface="Times New Roman" panose="02020603050405020304" pitchFamily="18" charset="0"/>
              </a:rPr>
              <a:t> là màu của sự quý phái, thần bí, nghiêm trang, xa xỉ, tao nhã. Màu tím thường gắn liền với hoàng tộc, màu tím nhạt thấy được niềm hoài cổ và tính đa cảm.</a:t>
            </a: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9218" name="Picture 2" descr="C:\Users\hungkiri\Pictures\Saved Pictures\purplesites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231" y="152400"/>
            <a:ext cx="3874055" cy="278315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C:\Users\hungkiri\Pictures\Saved Pictures\tuixach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231" y="3200400"/>
            <a:ext cx="3874055" cy="2783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9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218"/>
                                        </p:tgtEl>
                                        <p:attrNameLst>
                                          <p:attrName>style.visibility</p:attrName>
                                        </p:attrNameLst>
                                      </p:cBhvr>
                                      <p:to>
                                        <p:strVal val="visible"/>
                                      </p:to>
                                    </p:set>
                                    <p:animEffect transition="in" filter="barn(inVertical)">
                                      <p:cBhvr>
                                        <p:cTn id="12" dur="500"/>
                                        <p:tgtEl>
                                          <p:spTgt spid="921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barn(inVertical)">
                                      <p:cBhvr>
                                        <p:cTn id="17"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40463" y="0"/>
            <a:ext cx="7790688" cy="3696478"/>
          </a:xfrm>
          <a:solidFill>
            <a:schemeClr val="accent4">
              <a:lumMod val="20000"/>
              <a:lumOff val="80000"/>
            </a:schemeClr>
          </a:solidFill>
        </p:spPr>
        <p:txBody>
          <a:bodyPr>
            <a:normAutofit lnSpcReduction="10000"/>
          </a:bodyPr>
          <a:lstStyle/>
          <a:p>
            <a:r>
              <a:rPr lang="vi-VN" altLang="ja-JP" sz="2600" b="1" dirty="0">
                <a:solidFill>
                  <a:schemeClr val="accent4">
                    <a:lumMod val="50000"/>
                  </a:schemeClr>
                </a:solidFill>
                <a:latin typeface="Times New Roman" panose="02020603050405020304" pitchFamily="18" charset="0"/>
                <a:cs typeface="Times New Roman" panose="02020603050405020304" pitchFamily="18" charset="0"/>
              </a:rPr>
              <a:t>Màu nâu</a:t>
            </a:r>
            <a:r>
              <a:rPr lang="vi-VN" altLang="ja-JP" sz="2600" b="1" dirty="0">
                <a:solidFill>
                  <a:schemeClr val="bg1"/>
                </a:solidFill>
                <a:latin typeface="Times New Roman" panose="02020603050405020304" pitchFamily="18" charset="0"/>
                <a:cs typeface="Times New Roman" panose="02020603050405020304" pitchFamily="18" charset="0"/>
              </a:rPr>
              <a:t>:</a:t>
            </a:r>
            <a:r>
              <a:rPr lang="vi-VN" altLang="ja-JP" sz="2600" dirty="0">
                <a:solidFill>
                  <a:schemeClr val="bg1"/>
                </a:solidFill>
                <a:latin typeface="Times New Roman" panose="02020603050405020304" pitchFamily="18" charset="0"/>
                <a:cs typeface="Times New Roman" panose="02020603050405020304" pitchFamily="18" charset="0"/>
              </a:rPr>
              <a:t>Màu nâu là một màu trung tính là mang lại cảm giác vững chắc và đáng tin cậy. Thể hiện tính mộc mạc, đơn giản, bền bỉ và ổn định. Màu nâu liên quan đến màu của đất nên thích hợp cho các loại xe tải và các công ty hoạt động trong ngành </a:t>
            </a:r>
            <a:r>
              <a:rPr lang="vi-VN" altLang="ja-JP" sz="2600">
                <a:solidFill>
                  <a:schemeClr val="bg1"/>
                </a:solidFill>
                <a:latin typeface="Times New Roman" panose="02020603050405020304" pitchFamily="18" charset="0"/>
                <a:cs typeface="Times New Roman" panose="02020603050405020304" pitchFamily="18" charset="0"/>
              </a:rPr>
              <a:t>công nghiệp</a:t>
            </a:r>
            <a:r>
              <a:rPr lang="en-US" altLang="ja-JP" sz="2600">
                <a:solidFill>
                  <a:schemeClr val="bg1"/>
                </a:solidFill>
                <a:latin typeface="Times New Roman" panose="02020603050405020304" pitchFamily="18" charset="0"/>
                <a:cs typeface="Times New Roman" panose="02020603050405020304" pitchFamily="18" charset="0"/>
              </a:rPr>
              <a:t>, cô</a:t>
            </a:r>
            <a:r>
              <a:rPr lang="vi-VN" altLang="ja-JP" sz="2600">
                <a:solidFill>
                  <a:schemeClr val="bg1"/>
                </a:solidFill>
                <a:latin typeface="Times New Roman" panose="02020603050405020304" pitchFamily="18" charset="0"/>
                <a:cs typeface="Times New Roman" panose="02020603050405020304" pitchFamily="18" charset="0"/>
              </a:rPr>
              <a:t>ng </a:t>
            </a:r>
            <a:r>
              <a:rPr lang="vi-VN" altLang="ja-JP" sz="2600" dirty="0">
                <a:solidFill>
                  <a:schemeClr val="bg1"/>
                </a:solidFill>
                <a:latin typeface="Times New Roman" panose="02020603050405020304" pitchFamily="18" charset="0"/>
                <a:cs typeface="Times New Roman" panose="02020603050405020304" pitchFamily="18" charset="0"/>
              </a:rPr>
              <a:t>nghiệp, xây dựng và pháp luật. Ngoài ra, màu nâu còn được sử dụng cho một số web bán sản phẩm như cà phê, sôcôla….</a:t>
            </a: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8194" name="Picture 2" descr="C:\Users\hungkiri\Pictures\Saved Pictures\50fc80711ab44a73b88ecb78f6b708d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8" y="3696478"/>
            <a:ext cx="3505199" cy="266700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hungkiri\Pictures\Saved Pictures\coffee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662" y="3696478"/>
            <a:ext cx="3505199" cy="266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97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194"/>
                                        </p:tgtEl>
                                        <p:attrNameLst>
                                          <p:attrName>style.visibility</p:attrName>
                                        </p:attrNameLst>
                                      </p:cBhvr>
                                      <p:to>
                                        <p:strVal val="visible"/>
                                      </p:to>
                                    </p:set>
                                    <p:animEffect transition="in" filter="barn(inVertical)">
                                      <p:cBhvr>
                                        <p:cTn id="12" dur="500"/>
                                        <p:tgtEl>
                                          <p:spTgt spid="819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barn(inVertical)">
                                      <p:cBhvr>
                                        <p:cTn id="17" dur="500"/>
                                        <p:tgtEl>
                                          <p:spTgt spid="8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55576" y="685800"/>
            <a:ext cx="5643216" cy="3505200"/>
          </a:xfrm>
          <a:solidFill>
            <a:schemeClr val="tx1">
              <a:lumMod val="65000"/>
            </a:schemeClr>
          </a:solidFill>
        </p:spPr>
        <p:txBody>
          <a:bodyPr>
            <a:normAutofit fontScale="92500" lnSpcReduction="20000"/>
          </a:bodyPr>
          <a:lstStyle/>
          <a:p>
            <a:r>
              <a:rPr lang="vi-VN" altLang="ja-JP" sz="2600" b="1" dirty="0">
                <a:latin typeface="Times New Roman" panose="02020603050405020304" pitchFamily="18" charset="0"/>
                <a:cs typeface="Times New Roman" panose="02020603050405020304" pitchFamily="18" charset="0"/>
              </a:rPr>
              <a:t>Màu trắng:</a:t>
            </a:r>
            <a:r>
              <a:rPr lang="vi-VN" altLang="ja-JP" sz="2600" dirty="0">
                <a:latin typeface="Times New Roman" panose="02020603050405020304" pitchFamily="18" charset="0"/>
                <a:cs typeface="Times New Roman" panose="02020603050405020304" pitchFamily="18" charset="0"/>
              </a:rPr>
              <a:t>Màu trắng tượng trưng cho sự tinh khiết, sạch sẽ, trẻ trung, trong sáng và đơn giản. Màu trắng đã trở thành màu phổ biến nhất cho màu các trang web, bởi nó tạo cho người ta nhiều thiện cảm, cho phép người đọc có cảm giác dễ chịu nhất trên màn hình. Màu trắng thích hợp cho các sản phẩm liên quan đến lứa tuổi nhi đồng và liên quan đến sức khỏe.</a:t>
            </a:r>
            <a:endParaRPr kumimoji="1" lang="ja-JP" altLang="en-US" sz="2600" dirty="0">
              <a:latin typeface="Times New Roman" panose="02020603050405020304" pitchFamily="18" charset="0"/>
              <a:cs typeface="Times New Roman" panose="02020603050405020304" pitchFamily="18" charset="0"/>
            </a:endParaRPr>
          </a:p>
        </p:txBody>
      </p:sp>
      <p:pic>
        <p:nvPicPr>
          <p:cNvPr id="2050" name="Picture 2" descr="C:\Users\hungkiri\Pictures\Saved Pictures\img1112201515758kos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799" y="947057"/>
            <a:ext cx="3773409" cy="291581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ungkiri\Pictures\Saved Pictures\03_design-by-newconcep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1595" y="4267200"/>
            <a:ext cx="4187237" cy="2590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hungkiri\Pictures\Saved Pictures\1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114800"/>
            <a:ext cx="33528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23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Effect transition="in" filter="barn(inVertical)">
                                      <p:cBhvr>
                                        <p:cTn id="12" dur="500"/>
                                        <p:tgtEl>
                                          <p:spTgt spid="205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arn(inVertical)">
                                      <p:cBhvr>
                                        <p:cTn id="17" dur="500"/>
                                        <p:tgtEl>
                                          <p:spTgt spid="205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052"/>
                                        </p:tgtEl>
                                        <p:attrNameLst>
                                          <p:attrName>style.visibility</p:attrName>
                                        </p:attrNameLst>
                                      </p:cBhvr>
                                      <p:to>
                                        <p:strVal val="visible"/>
                                      </p:to>
                                    </p:set>
                                    <p:animEffect transition="in" filter="barn(inVertical)">
                                      <p:cBhvr>
                                        <p:cTn id="2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28980" y="-1225420"/>
            <a:ext cx="7498080" cy="5943600"/>
          </a:xfrm>
        </p:spPr>
        <p:txBody>
          <a:bodyPr>
            <a:normAutofit/>
          </a:bodyPr>
          <a:lstStyle/>
          <a:p>
            <a:r>
              <a:rPr lang="vi-VN" altLang="ja-JP" sz="2600" b="1" dirty="0">
                <a:solidFill>
                  <a:schemeClr val="bg1"/>
                </a:solidFill>
                <a:latin typeface="Times New Roman" panose="02020603050405020304" pitchFamily="18" charset="0"/>
                <a:cs typeface="Times New Roman" panose="02020603050405020304" pitchFamily="18" charset="0"/>
              </a:rPr>
              <a:t>Màu đen: </a:t>
            </a:r>
            <a:r>
              <a:rPr lang="vi-VN" altLang="ja-JP" sz="2600" dirty="0">
                <a:solidFill>
                  <a:schemeClr val="bg1"/>
                </a:solidFill>
                <a:latin typeface="Times New Roman" panose="02020603050405020304" pitchFamily="18" charset="0"/>
                <a:cs typeface="Times New Roman" panose="02020603050405020304" pitchFamily="18" charset="0"/>
              </a:rPr>
              <a:t>Màu đen là màu thể hiện sự huyền bí sang trọng, có chút gì đó tao nhã quý phái, tinh tế, quyền uy và cổ điển. Màu đen tạo ra kịch tính và sự tinh vi, phù hợp với các sản phẩm cao cấp trên thị trường. Vì thế màu đen thường được sử dụng để thiết kế website cho các khách hàng cao cấp</a:t>
            </a:r>
            <a:endParaRPr kumimoji="1" lang="ja-JP" altLang="en-US" sz="2600" dirty="0">
              <a:solidFill>
                <a:schemeClr val="bg1"/>
              </a:solidFill>
              <a:latin typeface="Times New Roman" panose="02020603050405020304" pitchFamily="18" charset="0"/>
              <a:cs typeface="Times New Roman" panose="02020603050405020304" pitchFamily="18" charset="0"/>
            </a:endParaRPr>
          </a:p>
        </p:txBody>
      </p:sp>
      <p:pic>
        <p:nvPicPr>
          <p:cNvPr id="4" name="Picture 2" descr="C:\Users\hungkiri\Pictures\Saved Pictures\web-den-tra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530" y="3385457"/>
            <a:ext cx="4559559" cy="28745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Users\hungkiri\Pictures\Saved Pictures\21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1860" y="3385456"/>
            <a:ext cx="4559560" cy="2874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14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534867" y="492485"/>
            <a:ext cx="4121641"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How do you feel? </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ight Triangle 9">
            <a:extLst>
              <a:ext uri="{FF2B5EF4-FFF2-40B4-BE49-F238E27FC236}">
                <a16:creationId xmlns:a16="http://schemas.microsoft.com/office/drawing/2014/main" id="{B0EA4587-CFBC-48A8-A889-6F63D26C5D89}"/>
              </a:ext>
            </a:extLst>
          </p:cNvPr>
          <p:cNvSpPr/>
          <p:nvPr/>
        </p:nvSpPr>
        <p:spPr>
          <a:xfrm flipH="1" flipV="1">
            <a:off x="6516710" y="-25478"/>
            <a:ext cx="5675288" cy="5535323"/>
          </a:xfrm>
          <a:prstGeom prst="r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3" name="Graphic 12" descr="Teacher">
            <a:extLst>
              <a:ext uri="{FF2B5EF4-FFF2-40B4-BE49-F238E27FC236}">
                <a16:creationId xmlns:a16="http://schemas.microsoft.com/office/drawing/2014/main" id="{4B4C723C-33E2-42F2-8CC9-90FDD48A97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67064" y="318506"/>
            <a:ext cx="2226954" cy="2226954"/>
          </a:xfrm>
          <a:prstGeom prst="rect">
            <a:avLst/>
          </a:prstGeom>
        </p:spPr>
      </p:pic>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492803" y="1087948"/>
            <a:ext cx="416370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Hình ảnh 13" descr="Ảnh có chứa màn hình, tường, đang ngồi, TV&#10;&#10;Mô tả được tạo với mức tin cậy rất cao">
            <a:extLst>
              <a:ext uri="{FF2B5EF4-FFF2-40B4-BE49-F238E27FC236}">
                <a16:creationId xmlns:a16="http://schemas.microsoft.com/office/drawing/2014/main" id="{F5EE4117-6C2B-4B27-B630-EB7E69F309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486" y="1724958"/>
            <a:ext cx="4124928" cy="4124928"/>
          </a:xfrm>
          <a:prstGeom prst="rect">
            <a:avLst/>
          </a:prstGeom>
        </p:spPr>
      </p:pic>
      <p:pic>
        <p:nvPicPr>
          <p:cNvPr id="27" name="Hình ảnh 26" descr="Ảnh có chứa con đường, ngoài trời, ảnh, bầu trời&#10;&#10;Mô tả được tạo với mức tin cậy rất cao">
            <a:extLst>
              <a:ext uri="{FF2B5EF4-FFF2-40B4-BE49-F238E27FC236}">
                <a16:creationId xmlns:a16="http://schemas.microsoft.com/office/drawing/2014/main" id="{2F1130BC-C5D8-44F7-8BA2-1057E67601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836" y="2248178"/>
            <a:ext cx="3547953" cy="2555137"/>
          </a:xfrm>
          <a:prstGeom prst="rect">
            <a:avLst/>
          </a:prstGeom>
        </p:spPr>
      </p:pic>
      <p:pic>
        <p:nvPicPr>
          <p:cNvPr id="29" name="Hình ảnh 28" descr="Ảnh có chứa ảnh, hiển thị, ngoài trời, khác nhau&#10;&#10;Mô tả được tạo với mức tin cậy cao">
            <a:extLst>
              <a:ext uri="{FF2B5EF4-FFF2-40B4-BE49-F238E27FC236}">
                <a16:creationId xmlns:a16="http://schemas.microsoft.com/office/drawing/2014/main" id="{BF63821D-D617-4EDE-BEC4-6A8106B2187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80764" y="1724958"/>
            <a:ext cx="6161872" cy="4049543"/>
          </a:xfrm>
          <a:prstGeom prst="rect">
            <a:avLst/>
          </a:prstGeom>
        </p:spPr>
      </p:pic>
      <p:pic>
        <p:nvPicPr>
          <p:cNvPr id="31" name="Hình ảnh 30" descr="Ảnh có chứa tòa nhà, cỏ, sân vận động, diều&#10;&#10;Mô tả được tạo với mức tin cậy rất cao">
            <a:extLst>
              <a:ext uri="{FF2B5EF4-FFF2-40B4-BE49-F238E27FC236}">
                <a16:creationId xmlns:a16="http://schemas.microsoft.com/office/drawing/2014/main" id="{B356CEE2-1E20-45A8-87D2-2E5ED16B52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06165" y="2252820"/>
            <a:ext cx="5256102" cy="2893423"/>
          </a:xfrm>
          <a:prstGeom prst="rect">
            <a:avLst/>
          </a:prstGeom>
        </p:spPr>
      </p:pic>
      <p:sp>
        <p:nvSpPr>
          <p:cNvPr id="12" name="Hộp Văn bản 11">
            <a:extLst>
              <a:ext uri="{FF2B5EF4-FFF2-40B4-BE49-F238E27FC236}">
                <a16:creationId xmlns:a16="http://schemas.microsoft.com/office/drawing/2014/main" id="{D2EA16AF-CD22-4592-BED0-BC4FF52099C4}"/>
              </a:ext>
            </a:extLst>
          </p:cNvPr>
          <p:cNvSpPr txBox="1"/>
          <p:nvPr/>
        </p:nvSpPr>
        <p:spPr>
          <a:xfrm>
            <a:off x="5940114" y="6217665"/>
            <a:ext cx="1241552" cy="523220"/>
          </a:xfrm>
          <a:prstGeom prst="rect">
            <a:avLst/>
          </a:prstGeom>
          <a:noFill/>
        </p:spPr>
        <p:txBody>
          <a:bodyPr wrap="square" rtlCol="0">
            <a:spAutoFit/>
          </a:bodyPr>
          <a:lstStyle/>
          <a:p>
            <a:r>
              <a:rPr lang="en-US" sz="2800">
                <a:solidFill>
                  <a:srgbClr val="FF0000"/>
                </a:solidFill>
              </a:rPr>
              <a:t>Lively</a:t>
            </a:r>
          </a:p>
        </p:txBody>
      </p:sp>
    </p:spTree>
    <p:custDataLst>
      <p:tags r:id="rId1"/>
    </p:custDataLst>
    <p:extLst>
      <p:ext uri="{BB962C8B-B14F-4D97-AF65-F5344CB8AC3E}">
        <p14:creationId xmlns:p14="http://schemas.microsoft.com/office/powerpoint/2010/main" val="42816153"/>
      </p:ext>
    </p:extLst>
  </p:cSld>
  <p:clrMapOvr>
    <a:masterClrMapping/>
  </p:clrMapOvr>
  <mc:AlternateContent xmlns:mc="http://schemas.openxmlformats.org/markup-compatibility/2006" xmlns:p14="http://schemas.microsoft.com/office/powerpoint/2010/main">
    <mc:Choice Requires="p14">
      <p:transition spd="slow" p14:dur="1600" advClick="0" advTm="15000">
        <p14:prism isContent="1" isInverted="1"/>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5"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000"/>
                                        <p:tgtEl>
                                          <p:spTgt spid="12"/>
                                        </p:tgtEl>
                                      </p:cBhvr>
                                    </p:animEffect>
                                    <p:anim calcmode="lin" valueType="num">
                                      <p:cBhvr>
                                        <p:cTn id="18" dur="2000" fill="hold"/>
                                        <p:tgtEl>
                                          <p:spTgt spid="12"/>
                                        </p:tgtEl>
                                        <p:attrNameLst>
                                          <p:attrName>ppt_w</p:attrName>
                                        </p:attrNameLst>
                                      </p:cBhvr>
                                      <p:tavLst>
                                        <p:tav tm="0" fmla="#ppt_w*sin(2.5*pi*$)">
                                          <p:val>
                                            <p:fltVal val="0"/>
                                          </p:val>
                                        </p:tav>
                                        <p:tav tm="100000">
                                          <p:val>
                                            <p:fltVal val="1"/>
                                          </p:val>
                                        </p:tav>
                                      </p:tavLst>
                                    </p:anim>
                                    <p:anim calcmode="lin" valueType="num">
                                      <p:cBhvr>
                                        <p:cTn id="19" dur="20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281277" y="530986"/>
            <a:ext cx="7024680" cy="523220"/>
          </a:xfrm>
          <a:prstGeom prst="rect">
            <a:avLst/>
          </a:prstGeom>
          <a:noFill/>
        </p:spPr>
        <p:txBody>
          <a:bodyPr wrap="none" lIns="91440" tIns="45720" rIns="91440" bIns="45720">
            <a:spAutoFit/>
          </a:bodyPr>
          <a:lstStyle/>
          <a:p>
            <a:pPr algn="ctr">
              <a:spcAft>
                <a:spcPts val="1200"/>
              </a:spcAft>
            </a:pPr>
            <a:r>
              <a:rPr lang="en-US" sz="2800" spc="600">
                <a:ln w="0"/>
                <a:solidFill>
                  <a:srgbClr val="FF0000"/>
                </a:solidFill>
                <a:latin typeface="UTM Aircona" panose="02040603050506020204" pitchFamily="18" charset="0"/>
              </a:rPr>
              <a:t>What is your first impresstion?</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flipV="1">
            <a:off x="492803" y="1054206"/>
            <a:ext cx="6709760" cy="3374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Hình ảnh 11" descr="Ảnh có chứa ngoài trời, cây, người, hoa&#10;&#10;Mô tả được tạo với mức tin cậy rất cao">
            <a:extLst>
              <a:ext uri="{FF2B5EF4-FFF2-40B4-BE49-F238E27FC236}">
                <a16:creationId xmlns:a16="http://schemas.microsoft.com/office/drawing/2014/main" id="{01E52143-D15E-453C-BBDF-53A478A371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671" y="1975129"/>
            <a:ext cx="4988925" cy="3325951"/>
          </a:xfrm>
          <a:prstGeom prst="rect">
            <a:avLst/>
          </a:prstGeom>
        </p:spPr>
      </p:pic>
      <p:pic>
        <p:nvPicPr>
          <p:cNvPr id="17" name="Hình ảnh 16" descr="Ảnh có chứa người, người phụ nữ&#10;&#10;Mô tả được tạo với mức tin cậy rất cao">
            <a:extLst>
              <a:ext uri="{FF2B5EF4-FFF2-40B4-BE49-F238E27FC236}">
                <a16:creationId xmlns:a16="http://schemas.microsoft.com/office/drawing/2014/main" id="{4F3496EE-7F06-43B5-A859-9E708867D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006" y="1927583"/>
            <a:ext cx="4985157" cy="3325951"/>
          </a:xfrm>
          <a:prstGeom prst="rect">
            <a:avLst/>
          </a:prstGeom>
        </p:spPr>
      </p:pic>
      <p:pic>
        <p:nvPicPr>
          <p:cNvPr id="19" name="Hình ảnh 18">
            <a:extLst>
              <a:ext uri="{FF2B5EF4-FFF2-40B4-BE49-F238E27FC236}">
                <a16:creationId xmlns:a16="http://schemas.microsoft.com/office/drawing/2014/main" id="{BE6902B5-CC89-4EB8-AF3A-3E2FC149E5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3985" y="3093514"/>
            <a:ext cx="1369067" cy="1369067"/>
          </a:xfrm>
          <a:prstGeom prst="rect">
            <a:avLst/>
          </a:prstGeom>
        </p:spPr>
      </p:pic>
      <p:sp>
        <p:nvSpPr>
          <p:cNvPr id="8" name="Hộp Văn bản 7">
            <a:extLst>
              <a:ext uri="{FF2B5EF4-FFF2-40B4-BE49-F238E27FC236}">
                <a16:creationId xmlns:a16="http://schemas.microsoft.com/office/drawing/2014/main" id="{B32C2503-1CF4-487E-92DE-01B756A48A51}"/>
              </a:ext>
            </a:extLst>
          </p:cNvPr>
          <p:cNvSpPr txBox="1"/>
          <p:nvPr/>
        </p:nvSpPr>
        <p:spPr>
          <a:xfrm>
            <a:off x="4437353" y="6206537"/>
            <a:ext cx="3808289" cy="523220"/>
          </a:xfrm>
          <a:prstGeom prst="rect">
            <a:avLst/>
          </a:prstGeom>
          <a:noFill/>
        </p:spPr>
        <p:txBody>
          <a:bodyPr wrap="square" rtlCol="0">
            <a:spAutoFit/>
          </a:bodyPr>
          <a:lstStyle/>
          <a:p>
            <a:r>
              <a:rPr lang="en-US" sz="2800">
                <a:solidFill>
                  <a:srgbClr val="FF0000"/>
                </a:solidFill>
              </a:rPr>
              <a:t>Exciting and Impressive</a:t>
            </a:r>
          </a:p>
        </p:txBody>
      </p:sp>
    </p:spTree>
    <p:custDataLst>
      <p:tags r:id="rId1"/>
    </p:custDataLst>
    <p:extLst>
      <p:ext uri="{BB962C8B-B14F-4D97-AF65-F5344CB8AC3E}">
        <p14:creationId xmlns:p14="http://schemas.microsoft.com/office/powerpoint/2010/main" val="200194382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circle(in)">
                                      <p:cBhvr>
                                        <p:cTn id="15" dur="20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765348" y="318506"/>
            <a:ext cx="5646097"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How to create color?</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603836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B4310BA4-2664-44DC-AAE9-729683DB3097}"/>
              </a:ext>
            </a:extLst>
          </p:cNvPr>
          <p:cNvSpPr/>
          <p:nvPr/>
        </p:nvSpPr>
        <p:spPr>
          <a:xfrm>
            <a:off x="4895991" y="6242282"/>
            <a:ext cx="2400016" cy="400110"/>
          </a:xfrm>
          <a:prstGeom prst="rect">
            <a:avLst/>
          </a:prstGeom>
        </p:spPr>
        <p:txBody>
          <a:bodyPr wrap="none">
            <a:spAutoFit/>
          </a:bodyPr>
          <a:lstStyle/>
          <a:p>
            <a:pPr fontAlgn="base"/>
            <a:r>
              <a:rPr lang="en-US" sz="2000" b="1" cap="all">
                <a:solidFill>
                  <a:srgbClr val="FFC000"/>
                </a:solidFill>
                <a:latin typeface="Proxima Nova Bold"/>
              </a:rPr>
              <a:t>PRIMARY COLOR</a:t>
            </a:r>
            <a:endParaRPr lang="en-US" sz="2000" b="1" i="0" cap="all">
              <a:solidFill>
                <a:srgbClr val="FFC000"/>
              </a:solidFill>
              <a:effectLst/>
              <a:latin typeface="Proxima Nova Bold"/>
            </a:endParaRPr>
          </a:p>
        </p:txBody>
      </p:sp>
      <p:pic>
        <p:nvPicPr>
          <p:cNvPr id="12" name="Hình ảnh 11" descr="Ảnh có chứa văn bản&#10;&#10;Mô tả được tạo với mức tin cậy cao">
            <a:extLst>
              <a:ext uri="{FF2B5EF4-FFF2-40B4-BE49-F238E27FC236}">
                <a16:creationId xmlns:a16="http://schemas.microsoft.com/office/drawing/2014/main" id="{E0D56C71-5E8E-418F-BE89-AEFB56EE7E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 y="1611168"/>
            <a:ext cx="6182745" cy="3586316"/>
          </a:xfrm>
          <a:prstGeom prst="rect">
            <a:avLst/>
          </a:prstGeom>
        </p:spPr>
      </p:pic>
      <p:sp>
        <p:nvSpPr>
          <p:cNvPr id="14" name="Hộp Văn bản 13">
            <a:extLst>
              <a:ext uri="{FF2B5EF4-FFF2-40B4-BE49-F238E27FC236}">
                <a16:creationId xmlns:a16="http://schemas.microsoft.com/office/drawing/2014/main" id="{0EA76772-9240-4D9C-8F46-AFB74206D160}"/>
              </a:ext>
            </a:extLst>
          </p:cNvPr>
          <p:cNvSpPr txBox="1"/>
          <p:nvPr/>
        </p:nvSpPr>
        <p:spPr>
          <a:xfrm>
            <a:off x="6181904" y="2502009"/>
            <a:ext cx="5362395"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a:t>They cannot be made from any other colours</a:t>
            </a:r>
          </a:p>
          <a:p>
            <a:pPr marL="342900" indent="-342900">
              <a:lnSpc>
                <a:spcPct val="150000"/>
              </a:lnSpc>
              <a:buFont typeface="Wingdings" panose="05000000000000000000" pitchFamily="2" charset="2"/>
              <a:buChar char="]"/>
            </a:pPr>
            <a:endParaRPr lang="en-US" sz="2000"/>
          </a:p>
          <a:p>
            <a:pPr>
              <a:lnSpc>
                <a:spcPct val="150000"/>
              </a:lnSpc>
            </a:pPr>
            <a:r>
              <a:rPr lang="en-US" sz="2000">
                <a:sym typeface="Wingdings" panose="05000000000000000000" pitchFamily="2" charset="2"/>
              </a:rPr>
              <a:t> </a:t>
            </a:r>
            <a:r>
              <a:rPr lang="en-US" sz="2000"/>
              <a:t>All other colours are made from these</a:t>
            </a:r>
          </a:p>
        </p:txBody>
      </p:sp>
    </p:spTree>
    <p:custDataLst>
      <p:tags r:id="rId1"/>
    </p:custDataLst>
    <p:extLst>
      <p:ext uri="{BB962C8B-B14F-4D97-AF65-F5344CB8AC3E}">
        <p14:creationId xmlns:p14="http://schemas.microsoft.com/office/powerpoint/2010/main" val="1191554833"/>
      </p:ext>
    </p:extLst>
  </p:cSld>
  <p:clrMapOvr>
    <a:masterClrMapping/>
  </p:clrMapOvr>
  <p:transition spd="slow" advClick="0" advTm="15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decel="10000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4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circle(in)">
                                      <p:cBhvr>
                                        <p:cTn id="17" dur="2000"/>
                                        <p:tgtEl>
                                          <p:spTgt spid="12"/>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par>
                                <p:cTn id="21" presetID="6" presetClass="entr" presetSubtype="16" fill="hold" nodeType="with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Effect transition="in" filter="circle(in)">
                                      <p:cBhvr>
                                        <p:cTn id="23" dur="2000"/>
                                        <p:tgtEl>
                                          <p:spTgt spid="14">
                                            <p:txEl>
                                              <p:pRg st="0" end="0"/>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14">
                                            <p:txEl>
                                              <p:pRg st="2" end="2"/>
                                            </p:txEl>
                                          </p:spTgt>
                                        </p:tgtEl>
                                        <p:attrNameLst>
                                          <p:attrName>style.visibility</p:attrName>
                                        </p:attrNameLst>
                                      </p:cBhvr>
                                      <p:to>
                                        <p:strVal val="visible"/>
                                      </p:to>
                                    </p:set>
                                    <p:animEffect transition="in" filter="circle(in)">
                                      <p:cBhvr>
                                        <p:cTn id="26" dur="20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a:extLst>
              <a:ext uri="{FF2B5EF4-FFF2-40B4-BE49-F238E27FC236}">
                <a16:creationId xmlns:a16="http://schemas.microsoft.com/office/drawing/2014/main" id="{E7B636AC-570F-45F7-ABC1-763DC98CB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1998" cy="6842446"/>
          </a:xfrm>
          <a:prstGeom prst="rect">
            <a:avLst/>
          </a:prstGeom>
        </p:spPr>
      </p:pic>
      <p:sp>
        <p:nvSpPr>
          <p:cNvPr id="6" name="Rectangle 5">
            <a:extLst>
              <a:ext uri="{FF2B5EF4-FFF2-40B4-BE49-F238E27FC236}">
                <a16:creationId xmlns:a16="http://schemas.microsoft.com/office/drawing/2014/main" id="{ADB771D1-C332-4555-AB33-4F27E3ECE2A1}"/>
              </a:ext>
            </a:extLst>
          </p:cNvPr>
          <p:cNvSpPr/>
          <p:nvPr/>
        </p:nvSpPr>
        <p:spPr>
          <a:xfrm>
            <a:off x="765348" y="318506"/>
            <a:ext cx="5646097" cy="646331"/>
          </a:xfrm>
          <a:prstGeom prst="rect">
            <a:avLst/>
          </a:prstGeom>
          <a:noFill/>
        </p:spPr>
        <p:txBody>
          <a:bodyPr wrap="none" lIns="91440" tIns="45720" rIns="91440" bIns="45720">
            <a:spAutoFit/>
          </a:bodyPr>
          <a:lstStyle/>
          <a:p>
            <a:pPr algn="ctr">
              <a:spcAft>
                <a:spcPts val="1200"/>
              </a:spcAft>
            </a:pPr>
            <a:r>
              <a:rPr lang="en-US" sz="3600" spc="600">
                <a:ln w="0"/>
                <a:solidFill>
                  <a:srgbClr val="FF0000"/>
                </a:solidFill>
                <a:latin typeface="UTM Aircona" panose="02040603050506020204" pitchFamily="18" charset="0"/>
              </a:rPr>
              <a:t>How to create color?</a:t>
            </a:r>
          </a:p>
        </p:txBody>
      </p:sp>
      <p:sp>
        <p:nvSpPr>
          <p:cNvPr id="7" name="Rectangle 6">
            <a:extLst>
              <a:ext uri="{FF2B5EF4-FFF2-40B4-BE49-F238E27FC236}">
                <a16:creationId xmlns:a16="http://schemas.microsoft.com/office/drawing/2014/main" id="{D054DE8D-CD7A-4C00-9D82-16939C34351A}"/>
              </a:ext>
            </a:extLst>
          </p:cNvPr>
          <p:cNvSpPr/>
          <p:nvPr/>
        </p:nvSpPr>
        <p:spPr>
          <a:xfrm>
            <a:off x="0" y="6100549"/>
            <a:ext cx="12192000" cy="757452"/>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Đường kết nối Mũi tên Thẳng 4">
            <a:extLst>
              <a:ext uri="{FF2B5EF4-FFF2-40B4-BE49-F238E27FC236}">
                <a16:creationId xmlns:a16="http://schemas.microsoft.com/office/drawing/2014/main" id="{C722CAFA-F6A6-4428-9E98-819D3DA134EF}"/>
              </a:ext>
            </a:extLst>
          </p:cNvPr>
          <p:cNvCxnSpPr>
            <a:cxnSpLocks/>
          </p:cNvCxnSpPr>
          <p:nvPr/>
        </p:nvCxnSpPr>
        <p:spPr>
          <a:xfrm>
            <a:off x="703628" y="964837"/>
            <a:ext cx="603836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Hình chữ nhật 1">
            <a:extLst>
              <a:ext uri="{FF2B5EF4-FFF2-40B4-BE49-F238E27FC236}">
                <a16:creationId xmlns:a16="http://schemas.microsoft.com/office/drawing/2014/main" id="{B4310BA4-2664-44DC-AAE9-729683DB3097}"/>
              </a:ext>
            </a:extLst>
          </p:cNvPr>
          <p:cNvSpPr/>
          <p:nvPr/>
        </p:nvSpPr>
        <p:spPr>
          <a:xfrm>
            <a:off x="4411808" y="6242282"/>
            <a:ext cx="3122971" cy="400110"/>
          </a:xfrm>
          <a:prstGeom prst="rect">
            <a:avLst/>
          </a:prstGeom>
        </p:spPr>
        <p:txBody>
          <a:bodyPr wrap="none">
            <a:spAutoFit/>
          </a:bodyPr>
          <a:lstStyle/>
          <a:p>
            <a:pPr fontAlgn="base"/>
            <a:r>
              <a:rPr lang="en-US" sz="2000" b="1" cap="all">
                <a:solidFill>
                  <a:srgbClr val="FFC000"/>
                </a:solidFill>
                <a:latin typeface="Proxima Nova Bold"/>
              </a:rPr>
              <a:t>Secondary colours</a:t>
            </a:r>
            <a:endParaRPr lang="en-US" sz="2000" b="1" i="0" cap="all">
              <a:solidFill>
                <a:srgbClr val="FFC000"/>
              </a:solidFill>
              <a:effectLst/>
              <a:latin typeface="Proxima Nova Bold"/>
            </a:endParaRPr>
          </a:p>
        </p:txBody>
      </p:sp>
      <p:sp>
        <p:nvSpPr>
          <p:cNvPr id="14" name="Hộp Văn bản 13">
            <a:extLst>
              <a:ext uri="{FF2B5EF4-FFF2-40B4-BE49-F238E27FC236}">
                <a16:creationId xmlns:a16="http://schemas.microsoft.com/office/drawing/2014/main" id="{0EA76772-9240-4D9C-8F46-AFB74206D160}"/>
              </a:ext>
            </a:extLst>
          </p:cNvPr>
          <p:cNvSpPr txBox="1"/>
          <p:nvPr/>
        </p:nvSpPr>
        <p:spPr>
          <a:xfrm>
            <a:off x="3182471" y="5421788"/>
            <a:ext cx="6457948" cy="499752"/>
          </a:xfrm>
          <a:prstGeom prst="rect">
            <a:avLst/>
          </a:prstGeom>
          <a:noFill/>
        </p:spPr>
        <p:txBody>
          <a:bodyPr wrap="square" rtlCol="0">
            <a:spAutoFit/>
          </a:bodyPr>
          <a:lstStyle/>
          <a:p>
            <a:pPr marL="342900" indent="-342900">
              <a:lnSpc>
                <a:spcPct val="150000"/>
              </a:lnSpc>
              <a:buFont typeface="Wingdings" panose="05000000000000000000" pitchFamily="2" charset="2"/>
              <a:buChar char="]"/>
            </a:pPr>
            <a:r>
              <a:rPr lang="en-US" sz="2000">
                <a:solidFill>
                  <a:srgbClr val="0070C0"/>
                </a:solidFill>
              </a:rPr>
              <a:t>Made by mixing equal amounts of primary colours</a:t>
            </a:r>
          </a:p>
        </p:txBody>
      </p:sp>
      <p:pic>
        <p:nvPicPr>
          <p:cNvPr id="8" name="Hình ảnh 7">
            <a:extLst>
              <a:ext uri="{FF2B5EF4-FFF2-40B4-BE49-F238E27FC236}">
                <a16:creationId xmlns:a16="http://schemas.microsoft.com/office/drawing/2014/main" id="{AB4EDEAB-850A-4FC2-8799-5A19FAD19C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8205" y="1106570"/>
            <a:ext cx="4614433" cy="4198229"/>
          </a:xfrm>
          <a:prstGeom prst="rect">
            <a:avLst/>
          </a:prstGeom>
        </p:spPr>
      </p:pic>
    </p:spTree>
    <p:custDataLst>
      <p:tags r:id="rId1"/>
    </p:custDataLst>
    <p:extLst>
      <p:ext uri="{BB962C8B-B14F-4D97-AF65-F5344CB8AC3E}">
        <p14:creationId xmlns:p14="http://schemas.microsoft.com/office/powerpoint/2010/main" val="1569306519"/>
      </p:ext>
    </p:extLst>
  </p:cSld>
  <p:clrMapOvr>
    <a:masterClrMapping/>
  </p:clrMapOvr>
  <mc:AlternateContent xmlns:mc="http://schemas.openxmlformats.org/markup-compatibility/2006" xmlns:p14="http://schemas.microsoft.com/office/powerpoint/2010/main">
    <mc:Choice Requires="p14">
      <p:transition spd="slow" p14:dur="1250" advClick="0" advTm="15000">
        <p14:flip dir="r"/>
      </p:transition>
    </mc:Choice>
    <mc:Fallback xmlns="">
      <p:transition spd="slow" advClick="0" advTm="1500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0.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6.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7.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8.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19.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20.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21.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22.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23.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3.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4.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5.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6.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ISPRING_SLIDE_ID_2" val="{EB0D63B1-2F7C-4C7E-9045-F1A3759158AC}"/>
  <p:tag name="GENSWF_ADVANCE_TIME" val="5"/>
  <p:tag name="ISPRING_CUSTOM_TIMING_USED" val="1"/>
</p:tagLst>
</file>

<file path=ppt/theme/theme1.xml><?xml version="1.0" encoding="utf-8"?>
<a:theme xmlns:a="http://schemas.openxmlformats.org/drawingml/2006/main" name="Bộ sưu tập">
  <a:themeElements>
    <a:clrScheme name="Bộ sưu tập">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Bộ sưu tập">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ộ sưu tập">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955</TotalTime>
  <Words>3627</Words>
  <Application>Microsoft Office PowerPoint</Application>
  <PresentationFormat>Widescreen</PresentationFormat>
  <Paragraphs>220</Paragraphs>
  <Slides>55</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55</vt:i4>
      </vt:variant>
    </vt:vector>
  </HeadingPairs>
  <TitlesOfParts>
    <vt:vector size="65" baseType="lpstr">
      <vt:lpstr>Arial</vt:lpstr>
      <vt:lpstr>Bahnschrift SemiLight</vt:lpstr>
      <vt:lpstr>Calibri</vt:lpstr>
      <vt:lpstr>Gill Sans MT</vt:lpstr>
      <vt:lpstr>Proxima Nova Bold</vt:lpstr>
      <vt:lpstr>Roboto</vt:lpstr>
      <vt:lpstr>Times New Roman</vt:lpstr>
      <vt:lpstr>UTM Aircona</vt:lpstr>
      <vt:lpstr>Wingdings</vt:lpstr>
      <vt:lpstr>Bộ sưu tập</vt:lpstr>
      <vt:lpstr>COLOR IN DESIGN Human Computer Interaction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SEMINAR: COLOR IN DESIGN Subject:</dc:title>
  <dc:creator>HoanNg</dc:creator>
  <cp:lastModifiedBy>Nguyễn Công Hoan</cp:lastModifiedBy>
  <cp:revision>378</cp:revision>
  <dcterms:created xsi:type="dcterms:W3CDTF">2017-10-09T16:22:48Z</dcterms:created>
  <dcterms:modified xsi:type="dcterms:W3CDTF">2019-10-16T02:07:32Z</dcterms:modified>
</cp:coreProperties>
</file>